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Lst>
  <p:sldSz cy="5143500" cx="9144000"/>
  <p:notesSz cx="6742100" cy="9872650"/>
  <p:embeddedFontLst>
    <p:embeddedFont>
      <p:font typeface="Libre Franklin"/>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46" roundtripDataSignature="AMtx7miVOgGuneUU20SlCSMN7Nvythwk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C3EE85D-30C9-4136-A790-A12237E0FCE7}">
  <a:tblStyle styleId="{FC3EE85D-30C9-4136-A790-A12237E0FCE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E95F023-CF8B-4C63-A645-B22E7AF18455}"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A142CC81-43F2-4EED-B646-B449C69C4B06}" styleName="Table_2">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schemas.openxmlformats.org/officeDocument/2006/relationships/font" Target="fonts/LibreFranklin-regular.fntdata"/><Relationship Id="rId41" Type="http://schemas.openxmlformats.org/officeDocument/2006/relationships/slide" Target="slides/slide35.xml"/><Relationship Id="rId22" Type="http://schemas.openxmlformats.org/officeDocument/2006/relationships/slide" Target="slides/slide16.xml"/><Relationship Id="rId44" Type="http://schemas.openxmlformats.org/officeDocument/2006/relationships/font" Target="fonts/LibreFranklin-italic.fntdata"/><Relationship Id="rId21" Type="http://schemas.openxmlformats.org/officeDocument/2006/relationships/slide" Target="slides/slide15.xml"/><Relationship Id="rId43" Type="http://schemas.openxmlformats.org/officeDocument/2006/relationships/font" Target="fonts/LibreFranklin-bold.fntdata"/><Relationship Id="rId24" Type="http://schemas.openxmlformats.org/officeDocument/2006/relationships/slide" Target="slides/slide18.xml"/><Relationship Id="rId46" Type="http://customschemas.google.com/relationships/presentationmetadata" Target="metadata"/><Relationship Id="rId23" Type="http://schemas.openxmlformats.org/officeDocument/2006/relationships/slide" Target="slides/slide17.xml"/><Relationship Id="rId45" Type="http://schemas.openxmlformats.org/officeDocument/2006/relationships/font" Target="fonts/LibreFranklin-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79375" y="739775"/>
            <a:ext cx="6583363" cy="3703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4212" y="4689515"/>
            <a:ext cx="5393690" cy="4442698"/>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2805e7e464_0_507: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g22805e7e464_0_507: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f9f8694917_0_223: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g1f9f8694917_0_223: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0"/>
              </a:spcBef>
              <a:spcAft>
                <a:spcPts val="0"/>
              </a:spcAft>
              <a:buSzPts val="1400"/>
              <a:buNone/>
            </a:pPr>
            <a:r>
              <a:t/>
            </a:r>
            <a:endParaRPr/>
          </a:p>
        </p:txBody>
      </p:sp>
      <p:sp>
        <p:nvSpPr>
          <p:cNvPr id="121" name="Google Shape;121;g1f9f8694917_0_223: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f9f8694917_0_237:notes"/>
          <p:cNvSpPr txBox="1"/>
          <p:nvPr>
            <p:ph idx="1" type="body"/>
          </p:nvPr>
        </p:nvSpPr>
        <p:spPr>
          <a:xfrm>
            <a:off x="674212" y="4751215"/>
            <a:ext cx="5393700" cy="388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g1f9f8694917_0_237: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f9f8694917_0_244: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g1f9f8694917_0_244: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0"/>
              </a:spcBef>
              <a:spcAft>
                <a:spcPts val="0"/>
              </a:spcAft>
              <a:buSzPts val="1400"/>
              <a:buNone/>
            </a:pPr>
            <a:r>
              <a:t/>
            </a:r>
            <a:endParaRPr/>
          </a:p>
        </p:txBody>
      </p:sp>
      <p:sp>
        <p:nvSpPr>
          <p:cNvPr id="137" name="Google Shape;137;g1f9f8694917_0_244: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f9f8694917_0_251: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1f9f8694917_0_251: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360"/>
              </a:spcBef>
              <a:spcAft>
                <a:spcPts val="0"/>
              </a:spcAft>
              <a:buSzPts val="1400"/>
              <a:buNone/>
            </a:pPr>
            <a:r>
              <a:t/>
            </a:r>
            <a:endParaRPr/>
          </a:p>
        </p:txBody>
      </p:sp>
      <p:sp>
        <p:nvSpPr>
          <p:cNvPr id="145" name="Google Shape;145;g1f9f8694917_0_251: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f9f8694917_0_258:notes"/>
          <p:cNvSpPr txBox="1"/>
          <p:nvPr>
            <p:ph idx="1" type="body"/>
          </p:nvPr>
        </p:nvSpPr>
        <p:spPr>
          <a:xfrm>
            <a:off x="674212" y="4751215"/>
            <a:ext cx="5393700" cy="388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g1f9f8694917_0_258: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f9f8694917_0_265:notes"/>
          <p:cNvSpPr txBox="1"/>
          <p:nvPr>
            <p:ph idx="1" type="body"/>
          </p:nvPr>
        </p:nvSpPr>
        <p:spPr>
          <a:xfrm>
            <a:off x="674212" y="4751215"/>
            <a:ext cx="5393700" cy="388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1f9f8694917_0_265: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f9f8694917_0_272: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g1f9f8694917_0_272: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0"/>
              </a:spcBef>
              <a:spcAft>
                <a:spcPts val="0"/>
              </a:spcAft>
              <a:buSzPts val="1400"/>
              <a:buNone/>
            </a:pPr>
            <a:r>
              <a:t/>
            </a:r>
            <a:endParaRPr/>
          </a:p>
        </p:txBody>
      </p:sp>
      <p:sp>
        <p:nvSpPr>
          <p:cNvPr id="169" name="Google Shape;169;g1f9f8694917_0_272: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f9f8694917_0_279: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g1f9f8694917_0_279: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360"/>
              </a:spcBef>
              <a:spcAft>
                <a:spcPts val="0"/>
              </a:spcAft>
              <a:buSzPts val="1400"/>
              <a:buNone/>
            </a:pPr>
            <a:r>
              <a:t/>
            </a:r>
            <a:endParaRPr/>
          </a:p>
        </p:txBody>
      </p:sp>
      <p:sp>
        <p:nvSpPr>
          <p:cNvPr id="177" name="Google Shape;177;g1f9f8694917_0_279: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f9f8694917_0_286: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g1f9f8694917_0_286: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0"/>
              </a:spcBef>
              <a:spcAft>
                <a:spcPts val="0"/>
              </a:spcAft>
              <a:buSzPts val="1400"/>
              <a:buNone/>
            </a:pPr>
            <a:r>
              <a:t/>
            </a:r>
            <a:endParaRPr/>
          </a:p>
        </p:txBody>
      </p:sp>
      <p:sp>
        <p:nvSpPr>
          <p:cNvPr id="185" name="Google Shape;185;g1f9f8694917_0_286: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f9f8694917_0_293: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g1f9f8694917_0_293: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0"/>
              </a:spcBef>
              <a:spcAft>
                <a:spcPts val="0"/>
              </a:spcAft>
              <a:buSzPts val="1400"/>
              <a:buNone/>
            </a:pPr>
            <a:r>
              <a:t/>
            </a:r>
            <a:endParaRPr/>
          </a:p>
        </p:txBody>
      </p:sp>
      <p:sp>
        <p:nvSpPr>
          <p:cNvPr id="193" name="Google Shape;193;g1f9f8694917_0_293: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txBox="1"/>
          <p:nvPr>
            <p:ph idx="1" type="body"/>
          </p:nvPr>
        </p:nvSpPr>
        <p:spPr>
          <a:xfrm>
            <a:off x="674212" y="4689515"/>
            <a:ext cx="5393690" cy="444269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7" name="Google Shape;67;p2:notes"/>
          <p:cNvSpPr/>
          <p:nvPr>
            <p:ph idx="2" type="sldImg"/>
          </p:nvPr>
        </p:nvSpPr>
        <p:spPr>
          <a:xfrm>
            <a:off x="79375" y="739775"/>
            <a:ext cx="6583363" cy="3703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f9f8694917_0_300: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g1f9f8694917_0_300: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0"/>
              </a:spcBef>
              <a:spcAft>
                <a:spcPts val="0"/>
              </a:spcAft>
              <a:buSzPts val="1400"/>
              <a:buNone/>
            </a:pPr>
            <a:r>
              <a:t/>
            </a:r>
            <a:endParaRPr/>
          </a:p>
        </p:txBody>
      </p:sp>
      <p:sp>
        <p:nvSpPr>
          <p:cNvPr id="201" name="Google Shape;201;g1f9f8694917_0_300: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f9f8694917_0_307:notes"/>
          <p:cNvSpPr txBox="1"/>
          <p:nvPr>
            <p:ph idx="1" type="body"/>
          </p:nvPr>
        </p:nvSpPr>
        <p:spPr>
          <a:xfrm>
            <a:off x="674212" y="4751215"/>
            <a:ext cx="5393700" cy="388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g1f9f8694917_0_307: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1:notes"/>
          <p:cNvSpPr/>
          <p:nvPr>
            <p:ph idx="2" type="sldImg"/>
          </p:nvPr>
        </p:nvSpPr>
        <p:spPr>
          <a:xfrm>
            <a:off x="79375" y="739775"/>
            <a:ext cx="6583363" cy="3703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6" name="Google Shape;216;p11:notes"/>
          <p:cNvSpPr txBox="1"/>
          <p:nvPr>
            <p:ph idx="1" type="body"/>
          </p:nvPr>
        </p:nvSpPr>
        <p:spPr>
          <a:xfrm>
            <a:off x="674212" y="4689515"/>
            <a:ext cx="5393690" cy="444269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2805e7e464_0_557:notes"/>
          <p:cNvSpPr txBox="1"/>
          <p:nvPr>
            <p:ph idx="1" type="body"/>
          </p:nvPr>
        </p:nvSpPr>
        <p:spPr>
          <a:xfrm>
            <a:off x="674212" y="4689515"/>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g22805e7e464_0_557: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2805e7e464_0_562:notes"/>
          <p:cNvSpPr txBox="1"/>
          <p:nvPr>
            <p:ph idx="1" type="body"/>
          </p:nvPr>
        </p:nvSpPr>
        <p:spPr>
          <a:xfrm>
            <a:off x="674212" y="4689515"/>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g22805e7e464_0_562: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2805e7e464_0_617:notes"/>
          <p:cNvSpPr txBox="1"/>
          <p:nvPr>
            <p:ph idx="1" type="body"/>
          </p:nvPr>
        </p:nvSpPr>
        <p:spPr>
          <a:xfrm>
            <a:off x="674212" y="4689515"/>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g22805e7e464_0_617: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2805e7e464_0_624:notes"/>
          <p:cNvSpPr txBox="1"/>
          <p:nvPr>
            <p:ph idx="1" type="body"/>
          </p:nvPr>
        </p:nvSpPr>
        <p:spPr>
          <a:xfrm>
            <a:off x="674212" y="4689515"/>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g22805e7e464_0_624: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2805e7e464_0_629:notes"/>
          <p:cNvSpPr txBox="1"/>
          <p:nvPr>
            <p:ph idx="1" type="body"/>
          </p:nvPr>
        </p:nvSpPr>
        <p:spPr>
          <a:xfrm>
            <a:off x="674212" y="4689515"/>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g22805e7e464_0_629: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2805e7e464_0_634:notes"/>
          <p:cNvSpPr txBox="1"/>
          <p:nvPr>
            <p:ph idx="1" type="body"/>
          </p:nvPr>
        </p:nvSpPr>
        <p:spPr>
          <a:xfrm>
            <a:off x="674212" y="4689515"/>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g22805e7e464_0_634: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2805e7e464_0_639:notes"/>
          <p:cNvSpPr txBox="1"/>
          <p:nvPr>
            <p:ph idx="1" type="body"/>
          </p:nvPr>
        </p:nvSpPr>
        <p:spPr>
          <a:xfrm>
            <a:off x="674212" y="4689515"/>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g22805e7e464_0_639: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3:notes"/>
          <p:cNvSpPr/>
          <p:nvPr>
            <p:ph idx="2" type="sldImg"/>
          </p:nvPr>
        </p:nvSpPr>
        <p:spPr>
          <a:xfrm>
            <a:off x="79375" y="739775"/>
            <a:ext cx="6583363" cy="3703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3:notes"/>
          <p:cNvSpPr txBox="1"/>
          <p:nvPr>
            <p:ph idx="1" type="body"/>
          </p:nvPr>
        </p:nvSpPr>
        <p:spPr>
          <a:xfrm>
            <a:off x="674212" y="4689515"/>
            <a:ext cx="5393690" cy="444269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2805e7e464_0_567: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4" name="Google Shape;264;g22805e7e464_0_567: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2805e7e464_0_645: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0" name="Google Shape;270;g22805e7e464_0_645: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2805e7e464_0_650: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6" name="Google Shape;276;g22805e7e464_0_650: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22805e7e464_0_655: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2" name="Google Shape;282;g22805e7e464_0_655: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2805e7e464_0_660: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8" name="Google Shape;288;g22805e7e464_0_660: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2805e7e464_0_665: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4" name="Google Shape;294;g22805e7e464_0_665: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8:notes"/>
          <p:cNvSpPr txBox="1"/>
          <p:nvPr>
            <p:ph idx="1" type="body"/>
          </p:nvPr>
        </p:nvSpPr>
        <p:spPr>
          <a:xfrm>
            <a:off x="674212" y="4689515"/>
            <a:ext cx="5393690" cy="444269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9" name="Google Shape;79;p8:notes"/>
          <p:cNvSpPr/>
          <p:nvPr>
            <p:ph idx="2" type="sldImg"/>
          </p:nvPr>
        </p:nvSpPr>
        <p:spPr>
          <a:xfrm>
            <a:off x="79375" y="739775"/>
            <a:ext cx="6583363" cy="3703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27fd0014e8_0_129:notes"/>
          <p:cNvSpPr/>
          <p:nvPr>
            <p:ph idx="2" type="sldImg"/>
          </p:nvPr>
        </p:nvSpPr>
        <p:spPr>
          <a:xfrm>
            <a:off x="374856" y="740449"/>
            <a:ext cx="5993100" cy="3702300"/>
          </a:xfrm>
          <a:custGeom>
            <a:rect b="b" l="l" r="r" t="t"/>
            <a:pathLst>
              <a:path extrusionOk="0" h="120000" w="120000">
                <a:moveTo>
                  <a:pt x="0" y="0"/>
                </a:moveTo>
                <a:lnTo>
                  <a:pt x="120000" y="0"/>
                </a:lnTo>
                <a:lnTo>
                  <a:pt x="120000" y="120000"/>
                </a:lnTo>
                <a:lnTo>
                  <a:pt x="0" y="120000"/>
                </a:lnTo>
                <a:close/>
              </a:path>
            </a:pathLst>
          </a:custGeom>
        </p:spPr>
      </p:sp>
      <p:sp>
        <p:nvSpPr>
          <p:cNvPr id="85" name="Google Shape;85;g227fd0014e8_0_129:notes"/>
          <p:cNvSpPr txBox="1"/>
          <p:nvPr>
            <p:ph idx="1" type="body"/>
          </p:nvPr>
        </p:nvSpPr>
        <p:spPr>
          <a:xfrm>
            <a:off x="674210" y="4689509"/>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27fd0014e8_0_135:notes"/>
          <p:cNvSpPr/>
          <p:nvPr>
            <p:ph idx="2" type="sldImg"/>
          </p:nvPr>
        </p:nvSpPr>
        <p:spPr>
          <a:xfrm>
            <a:off x="374856" y="740449"/>
            <a:ext cx="5993100" cy="3702300"/>
          </a:xfrm>
          <a:custGeom>
            <a:rect b="b" l="l" r="r" t="t"/>
            <a:pathLst>
              <a:path extrusionOk="0" h="120000" w="120000">
                <a:moveTo>
                  <a:pt x="0" y="0"/>
                </a:moveTo>
                <a:lnTo>
                  <a:pt x="120000" y="0"/>
                </a:lnTo>
                <a:lnTo>
                  <a:pt x="120000" y="120000"/>
                </a:lnTo>
                <a:lnTo>
                  <a:pt x="0" y="120000"/>
                </a:lnTo>
                <a:close/>
              </a:path>
            </a:pathLst>
          </a:custGeom>
        </p:spPr>
      </p:sp>
      <p:sp>
        <p:nvSpPr>
          <p:cNvPr id="93" name="Google Shape;93;g227fd0014e8_0_135:notes"/>
          <p:cNvSpPr txBox="1"/>
          <p:nvPr>
            <p:ph idx="1" type="body"/>
          </p:nvPr>
        </p:nvSpPr>
        <p:spPr>
          <a:xfrm>
            <a:off x="674210" y="4689509"/>
            <a:ext cx="5393700" cy="44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2805e7e464_0_670: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g22805e7e464_0_670: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f9f8694917_0_416:notes"/>
          <p:cNvSpPr/>
          <p:nvPr>
            <p:ph idx="2" type="sldImg"/>
          </p:nvPr>
        </p:nvSpPr>
        <p:spPr>
          <a:xfrm>
            <a:off x="79375" y="739775"/>
            <a:ext cx="6583500" cy="3703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g1f9f8694917_0_416:notes"/>
          <p:cNvSpPr txBox="1"/>
          <p:nvPr>
            <p:ph idx="1" type="body"/>
          </p:nvPr>
        </p:nvSpPr>
        <p:spPr>
          <a:xfrm>
            <a:off x="674212" y="4689515"/>
            <a:ext cx="5393700" cy="444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f9f8694917_0_215:notes"/>
          <p:cNvSpPr/>
          <p:nvPr>
            <p:ph idx="2" type="sldImg"/>
          </p:nvPr>
        </p:nvSpPr>
        <p:spPr>
          <a:xfrm>
            <a:off x="702588" y="1235765"/>
            <a:ext cx="5337000" cy="3330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g1f9f8694917_0_215:notes"/>
          <p:cNvSpPr txBox="1"/>
          <p:nvPr>
            <p:ph idx="1" type="body"/>
          </p:nvPr>
        </p:nvSpPr>
        <p:spPr>
          <a:xfrm>
            <a:off x="674212" y="4751215"/>
            <a:ext cx="5393700" cy="3887400"/>
          </a:xfrm>
          <a:prstGeom prst="rect">
            <a:avLst/>
          </a:prstGeom>
          <a:noFill/>
          <a:ln>
            <a:noFill/>
          </a:ln>
        </p:spPr>
        <p:txBody>
          <a:bodyPr anchorCtr="0" anchor="t" bIns="46725" lIns="93475" spcFirstLastPara="1" rIns="93475" wrap="square" tIns="46725">
            <a:noAutofit/>
          </a:bodyPr>
          <a:lstStyle/>
          <a:p>
            <a:pPr indent="0" lvl="0" marL="0" rtl="0" algn="l">
              <a:lnSpc>
                <a:spcPct val="100000"/>
              </a:lnSpc>
              <a:spcBef>
                <a:spcPts val="0"/>
              </a:spcBef>
              <a:spcAft>
                <a:spcPts val="0"/>
              </a:spcAft>
              <a:buSzPts val="1400"/>
              <a:buNone/>
            </a:pPr>
            <a:r>
              <a:t/>
            </a:r>
            <a:endParaRPr/>
          </a:p>
        </p:txBody>
      </p:sp>
      <p:sp>
        <p:nvSpPr>
          <p:cNvPr id="112" name="Google Shape;112;g1f9f8694917_0_215:notes"/>
          <p:cNvSpPr txBox="1"/>
          <p:nvPr>
            <p:ph idx="12" type="sldNum"/>
          </p:nvPr>
        </p:nvSpPr>
        <p:spPr>
          <a:xfrm>
            <a:off x="3818972" y="9377307"/>
            <a:ext cx="2921700" cy="495300"/>
          </a:xfrm>
          <a:prstGeom prst="rect">
            <a:avLst/>
          </a:prstGeom>
          <a:noFill/>
          <a:ln>
            <a:noFill/>
          </a:ln>
        </p:spPr>
        <p:txBody>
          <a:bodyPr anchorCtr="0" anchor="b" bIns="46725" lIns="93475" spcFirstLastPara="1" rIns="93475" wrap="square" tIns="467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5" name="Google Shape;4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with orange title, text and image">
  <p:cSld name="Slide with orange title, text and image">
    <p:spTree>
      <p:nvGrpSpPr>
        <p:cNvPr id="50" name="Shape 50"/>
        <p:cNvGrpSpPr/>
        <p:nvPr/>
      </p:nvGrpSpPr>
      <p:grpSpPr>
        <a:xfrm>
          <a:off x="0" y="0"/>
          <a:ext cx="0" cy="0"/>
          <a:chOff x="0" y="0"/>
          <a:chExt cx="0" cy="0"/>
        </a:xfrm>
      </p:grpSpPr>
      <p:sp>
        <p:nvSpPr>
          <p:cNvPr id="51" name="Google Shape;51;g22805e7e464_0_206"/>
          <p:cNvSpPr txBox="1"/>
          <p:nvPr>
            <p:ph type="title"/>
          </p:nvPr>
        </p:nvSpPr>
        <p:spPr>
          <a:xfrm>
            <a:off x="646000" y="470051"/>
            <a:ext cx="3793500" cy="1103100"/>
          </a:xfrm>
          <a:prstGeom prst="rect">
            <a:avLst/>
          </a:prstGeom>
          <a:noFill/>
          <a:ln>
            <a:noFill/>
          </a:ln>
        </p:spPr>
        <p:txBody>
          <a:bodyPr anchorCtr="0" anchor="b" bIns="102375" lIns="102375" spcFirstLastPara="1" rIns="102375" wrap="square" tIns="102375">
            <a:noAutofit/>
          </a:bodyPr>
          <a:lstStyle>
            <a:lvl1pPr lvl="0" rtl="0" algn="l">
              <a:lnSpc>
                <a:spcPct val="100000"/>
              </a:lnSpc>
              <a:spcBef>
                <a:spcPts val="0"/>
              </a:spcBef>
              <a:spcAft>
                <a:spcPts val="0"/>
              </a:spcAft>
              <a:buClr>
                <a:schemeClr val="accent3"/>
              </a:buClr>
              <a:buSzPts val="2800"/>
              <a:buFont typeface="Calibri"/>
              <a:buNone/>
              <a:defRPr>
                <a:solidFill>
                  <a:schemeClr val="accent3"/>
                </a:solidFill>
              </a:defRPr>
            </a:lvl1pPr>
            <a:lvl2pPr lvl="1" rtl="0" algn="l">
              <a:lnSpc>
                <a:spcPct val="100000"/>
              </a:lnSpc>
              <a:spcBef>
                <a:spcPts val="0"/>
              </a:spcBef>
              <a:spcAft>
                <a:spcPts val="0"/>
              </a:spcAft>
              <a:buClr>
                <a:schemeClr val="accent3"/>
              </a:buClr>
              <a:buSzPts val="2800"/>
              <a:buNone/>
              <a:defRPr>
                <a:solidFill>
                  <a:schemeClr val="accent3"/>
                </a:solidFill>
              </a:defRPr>
            </a:lvl2pPr>
            <a:lvl3pPr lvl="2" rtl="0" algn="l">
              <a:lnSpc>
                <a:spcPct val="100000"/>
              </a:lnSpc>
              <a:spcBef>
                <a:spcPts val="0"/>
              </a:spcBef>
              <a:spcAft>
                <a:spcPts val="0"/>
              </a:spcAft>
              <a:buClr>
                <a:schemeClr val="accent3"/>
              </a:buClr>
              <a:buSzPts val="2800"/>
              <a:buNone/>
              <a:defRPr>
                <a:solidFill>
                  <a:schemeClr val="accent3"/>
                </a:solidFill>
              </a:defRPr>
            </a:lvl3pPr>
            <a:lvl4pPr lvl="3" rtl="0" algn="l">
              <a:lnSpc>
                <a:spcPct val="100000"/>
              </a:lnSpc>
              <a:spcBef>
                <a:spcPts val="0"/>
              </a:spcBef>
              <a:spcAft>
                <a:spcPts val="0"/>
              </a:spcAft>
              <a:buClr>
                <a:schemeClr val="accent3"/>
              </a:buClr>
              <a:buSzPts val="2800"/>
              <a:buNone/>
              <a:defRPr>
                <a:solidFill>
                  <a:schemeClr val="accent3"/>
                </a:solidFill>
              </a:defRPr>
            </a:lvl4pPr>
            <a:lvl5pPr lvl="4" rtl="0" algn="l">
              <a:lnSpc>
                <a:spcPct val="100000"/>
              </a:lnSpc>
              <a:spcBef>
                <a:spcPts val="0"/>
              </a:spcBef>
              <a:spcAft>
                <a:spcPts val="0"/>
              </a:spcAft>
              <a:buClr>
                <a:schemeClr val="accent3"/>
              </a:buClr>
              <a:buSzPts val="2800"/>
              <a:buNone/>
              <a:defRPr>
                <a:solidFill>
                  <a:schemeClr val="accent3"/>
                </a:solidFill>
              </a:defRPr>
            </a:lvl5pPr>
            <a:lvl6pPr lvl="5" rtl="0" algn="l">
              <a:lnSpc>
                <a:spcPct val="100000"/>
              </a:lnSpc>
              <a:spcBef>
                <a:spcPts val="0"/>
              </a:spcBef>
              <a:spcAft>
                <a:spcPts val="0"/>
              </a:spcAft>
              <a:buClr>
                <a:schemeClr val="accent3"/>
              </a:buClr>
              <a:buSzPts val="2800"/>
              <a:buNone/>
              <a:defRPr>
                <a:solidFill>
                  <a:schemeClr val="accent3"/>
                </a:solidFill>
              </a:defRPr>
            </a:lvl6pPr>
            <a:lvl7pPr lvl="6" rtl="0" algn="l">
              <a:lnSpc>
                <a:spcPct val="100000"/>
              </a:lnSpc>
              <a:spcBef>
                <a:spcPts val="0"/>
              </a:spcBef>
              <a:spcAft>
                <a:spcPts val="0"/>
              </a:spcAft>
              <a:buClr>
                <a:schemeClr val="accent3"/>
              </a:buClr>
              <a:buSzPts val="2800"/>
              <a:buNone/>
              <a:defRPr>
                <a:solidFill>
                  <a:schemeClr val="accent3"/>
                </a:solidFill>
              </a:defRPr>
            </a:lvl7pPr>
            <a:lvl8pPr lvl="7" rtl="0" algn="l">
              <a:lnSpc>
                <a:spcPct val="100000"/>
              </a:lnSpc>
              <a:spcBef>
                <a:spcPts val="0"/>
              </a:spcBef>
              <a:spcAft>
                <a:spcPts val="0"/>
              </a:spcAft>
              <a:buClr>
                <a:schemeClr val="accent3"/>
              </a:buClr>
              <a:buSzPts val="2800"/>
              <a:buNone/>
              <a:defRPr>
                <a:solidFill>
                  <a:schemeClr val="accent3"/>
                </a:solidFill>
              </a:defRPr>
            </a:lvl8pPr>
            <a:lvl9pPr lvl="8" rtl="0" algn="l">
              <a:lnSpc>
                <a:spcPct val="100000"/>
              </a:lnSpc>
              <a:spcBef>
                <a:spcPts val="0"/>
              </a:spcBef>
              <a:spcAft>
                <a:spcPts val="0"/>
              </a:spcAft>
              <a:buClr>
                <a:schemeClr val="accent3"/>
              </a:buClr>
              <a:buSzPts val="2800"/>
              <a:buNone/>
              <a:defRPr>
                <a:solidFill>
                  <a:schemeClr val="accent3"/>
                </a:solidFill>
              </a:defRPr>
            </a:lvl9pPr>
          </a:lstStyle>
          <a:p/>
        </p:txBody>
      </p:sp>
      <p:sp>
        <p:nvSpPr>
          <p:cNvPr id="52" name="Google Shape;52;g22805e7e464_0_206"/>
          <p:cNvSpPr txBox="1"/>
          <p:nvPr>
            <p:ph idx="1" type="body"/>
          </p:nvPr>
        </p:nvSpPr>
        <p:spPr>
          <a:xfrm>
            <a:off x="646002" y="1573051"/>
            <a:ext cx="3453000" cy="3134100"/>
          </a:xfrm>
          <a:prstGeom prst="rect">
            <a:avLst/>
          </a:prstGeom>
          <a:noFill/>
          <a:ln>
            <a:noFill/>
          </a:ln>
        </p:spPr>
        <p:txBody>
          <a:bodyPr anchorCtr="0" anchor="t" bIns="102375" lIns="102375" spcFirstLastPara="1" rIns="102375" wrap="square" tIns="102375">
            <a:noAutofit/>
          </a:bodyPr>
          <a:lstStyle>
            <a:lvl1pPr indent="-304800" lvl="0" marL="457200" rtl="0" algn="l">
              <a:lnSpc>
                <a:spcPct val="114000"/>
              </a:lnSpc>
              <a:spcBef>
                <a:spcPts val="0"/>
              </a:spcBef>
              <a:spcAft>
                <a:spcPts val="0"/>
              </a:spcAft>
              <a:buClr>
                <a:schemeClr val="dk1"/>
              </a:buClr>
              <a:buSzPts val="1200"/>
              <a:buChar char="●"/>
              <a:defRPr sz="1400"/>
            </a:lvl1pPr>
            <a:lvl2pPr indent="-304800" lvl="1" marL="914400" rtl="0" algn="l">
              <a:lnSpc>
                <a:spcPct val="114000"/>
              </a:lnSpc>
              <a:spcBef>
                <a:spcPts val="0"/>
              </a:spcBef>
              <a:spcAft>
                <a:spcPts val="0"/>
              </a:spcAft>
              <a:buClr>
                <a:schemeClr val="dk1"/>
              </a:buClr>
              <a:buSzPts val="1200"/>
              <a:buChar char="○"/>
              <a:defRPr sz="1400"/>
            </a:lvl2pPr>
            <a:lvl3pPr indent="-304800" lvl="2" marL="1371600" rtl="0" algn="l">
              <a:lnSpc>
                <a:spcPct val="114000"/>
              </a:lnSpc>
              <a:spcBef>
                <a:spcPts val="0"/>
              </a:spcBef>
              <a:spcAft>
                <a:spcPts val="0"/>
              </a:spcAft>
              <a:buClr>
                <a:schemeClr val="dk1"/>
              </a:buClr>
              <a:buSzPts val="1200"/>
              <a:buChar char="■"/>
              <a:defRPr sz="1400"/>
            </a:lvl3pPr>
            <a:lvl4pPr indent="-304800" lvl="3" marL="1828800" rtl="0" algn="l">
              <a:lnSpc>
                <a:spcPct val="114000"/>
              </a:lnSpc>
              <a:spcBef>
                <a:spcPts val="0"/>
              </a:spcBef>
              <a:spcAft>
                <a:spcPts val="0"/>
              </a:spcAft>
              <a:buClr>
                <a:schemeClr val="dk1"/>
              </a:buClr>
              <a:buSzPts val="1200"/>
              <a:buChar char="●"/>
              <a:defRPr sz="1400"/>
            </a:lvl4pPr>
            <a:lvl5pPr indent="-304800" lvl="4" marL="2286000" rtl="0" algn="l">
              <a:lnSpc>
                <a:spcPct val="114000"/>
              </a:lnSpc>
              <a:spcBef>
                <a:spcPts val="0"/>
              </a:spcBef>
              <a:spcAft>
                <a:spcPts val="0"/>
              </a:spcAft>
              <a:buClr>
                <a:schemeClr val="dk1"/>
              </a:buClr>
              <a:buSzPts val="1200"/>
              <a:buChar char="○"/>
              <a:defRPr/>
            </a:lvl5pPr>
            <a:lvl6pPr indent="-304800" lvl="5" marL="2743200" rtl="0" algn="l">
              <a:lnSpc>
                <a:spcPct val="114000"/>
              </a:lnSpc>
              <a:spcBef>
                <a:spcPts val="0"/>
              </a:spcBef>
              <a:spcAft>
                <a:spcPts val="0"/>
              </a:spcAft>
              <a:buClr>
                <a:schemeClr val="dk1"/>
              </a:buClr>
              <a:buSzPts val="1200"/>
              <a:buChar char="■"/>
              <a:defRPr/>
            </a:lvl6pPr>
            <a:lvl7pPr indent="-304800" lvl="6" marL="3200400" rtl="0" algn="l">
              <a:lnSpc>
                <a:spcPct val="114000"/>
              </a:lnSpc>
              <a:spcBef>
                <a:spcPts val="0"/>
              </a:spcBef>
              <a:spcAft>
                <a:spcPts val="0"/>
              </a:spcAft>
              <a:buClr>
                <a:schemeClr val="dk1"/>
              </a:buClr>
              <a:buSzPts val="1200"/>
              <a:buChar char="●"/>
              <a:defRPr sz="1400"/>
            </a:lvl7pPr>
            <a:lvl8pPr indent="-304800" lvl="7" marL="3657600" rtl="0" algn="l">
              <a:lnSpc>
                <a:spcPct val="114000"/>
              </a:lnSpc>
              <a:spcBef>
                <a:spcPts val="0"/>
              </a:spcBef>
              <a:spcAft>
                <a:spcPts val="0"/>
              </a:spcAft>
              <a:buClr>
                <a:schemeClr val="dk1"/>
              </a:buClr>
              <a:buSzPts val="1200"/>
              <a:buChar char="○"/>
              <a:defRPr sz="1400"/>
            </a:lvl8pPr>
            <a:lvl9pPr indent="-304800" lvl="8" marL="4114800" rtl="0" algn="l">
              <a:lnSpc>
                <a:spcPct val="114000"/>
              </a:lnSpc>
              <a:spcBef>
                <a:spcPts val="0"/>
              </a:spcBef>
              <a:spcAft>
                <a:spcPts val="0"/>
              </a:spcAft>
              <a:buClr>
                <a:schemeClr val="dk1"/>
              </a:buClr>
              <a:buSzPts val="1200"/>
              <a:buChar char="■"/>
              <a:defRPr sz="1400"/>
            </a:lvl9pPr>
          </a:lstStyle>
          <a:p/>
        </p:txBody>
      </p:sp>
      <p:sp>
        <p:nvSpPr>
          <p:cNvPr id="53" name="Google Shape;53;g22805e7e464_0_206"/>
          <p:cNvSpPr txBox="1"/>
          <p:nvPr>
            <p:ph idx="12" type="sldNum"/>
          </p:nvPr>
        </p:nvSpPr>
        <p:spPr>
          <a:xfrm>
            <a:off x="8556784" y="4749851"/>
            <a:ext cx="548700" cy="393600"/>
          </a:xfrm>
          <a:prstGeom prst="rect">
            <a:avLst/>
          </a:prstGeom>
        </p:spPr>
        <p:txBody>
          <a:bodyPr anchorCtr="0" anchor="t" bIns="91425" lIns="91425" spcFirstLastPara="1" rIns="91425" wrap="square" tIns="91425">
            <a:norm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g1f9f8694917_0_410"/>
          <p:cNvSpPr txBox="1"/>
          <p:nvPr>
            <p:ph type="title"/>
          </p:nvPr>
        </p:nvSpPr>
        <p:spPr>
          <a:xfrm>
            <a:off x="914400" y="205978"/>
            <a:ext cx="7772400" cy="857400"/>
          </a:xfrm>
          <a:prstGeom prst="rect">
            <a:avLst/>
          </a:prstGeom>
          <a:noFill/>
          <a:ln>
            <a:noFill/>
          </a:ln>
        </p:spPr>
        <p:txBody>
          <a:bodyPr anchorCtr="0" anchor="b" bIns="68575" lIns="68575" spcFirstLastPara="1" rIns="68575" wrap="square" tIns="34275">
            <a:normAutofit/>
          </a:bodyPr>
          <a:lstStyle>
            <a:lvl1pPr lvl="0" rtl="0" algn="l">
              <a:lnSpc>
                <a:spcPct val="100000"/>
              </a:lnSpc>
              <a:spcBef>
                <a:spcPts val="0"/>
              </a:spcBef>
              <a:spcAft>
                <a:spcPts val="0"/>
              </a:spcAft>
              <a:buClr>
                <a:schemeClr val="dk2"/>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6" name="Google Shape;56;g1f9f8694917_0_410"/>
          <p:cNvSpPr txBox="1"/>
          <p:nvPr>
            <p:ph idx="10" type="dt"/>
          </p:nvPr>
        </p:nvSpPr>
        <p:spPr>
          <a:xfrm>
            <a:off x="6172200" y="4643438"/>
            <a:ext cx="2476500" cy="357300"/>
          </a:xfrm>
          <a:prstGeom prst="rect">
            <a:avLst/>
          </a:prstGeom>
          <a:noFill/>
          <a:ln>
            <a:noFill/>
          </a:ln>
        </p:spPr>
        <p:txBody>
          <a:bodyPr anchorCtr="0" anchor="ctr" bIns="34275" lIns="68575" spcFirstLastPara="1" rIns="68575" wrap="square" tIns="34275">
            <a:noAutofit/>
          </a:bodyPr>
          <a:lstStyle>
            <a:lvl1pPr lvl="0" rtl="0" algn="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7" name="Google Shape;57;g1f9f8694917_0_410"/>
          <p:cNvSpPr txBox="1"/>
          <p:nvPr>
            <p:ph idx="11" type="ftr"/>
          </p:nvPr>
        </p:nvSpPr>
        <p:spPr>
          <a:xfrm>
            <a:off x="914400" y="4629150"/>
            <a:ext cx="3962400" cy="342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8" name="Google Shape;58;g1f9f8694917_0_410"/>
          <p:cNvSpPr/>
          <p:nvPr>
            <p:ph idx="12" type="sldNum"/>
          </p:nvPr>
        </p:nvSpPr>
        <p:spPr>
          <a:xfrm>
            <a:off x="146304" y="4657725"/>
            <a:ext cx="457200" cy="342900"/>
          </a:xfrm>
          <a:prstGeom prst="ellipse">
            <a:avLst/>
          </a:prstGeom>
          <a:solidFill>
            <a:schemeClr val="accent1"/>
          </a:solidFill>
          <a:ln>
            <a:noFill/>
          </a:ln>
        </p:spPr>
        <p:txBody>
          <a:bodyPr anchorCtr="1" anchor="ctr" bIns="0" lIns="0" spcFirstLastPara="1" rIns="0" wrap="square" tIns="0">
            <a:normAutofit/>
          </a:bodyPr>
          <a:lstStyle>
            <a:lvl1pPr indent="0" lvl="0"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
        <p:nvSpPr>
          <p:cNvPr id="59" name="Google Shape;59;g1f9f8694917_0_410"/>
          <p:cNvSpPr txBox="1"/>
          <p:nvPr>
            <p:ph idx="1" type="body"/>
          </p:nvPr>
        </p:nvSpPr>
        <p:spPr>
          <a:xfrm>
            <a:off x="914400" y="1085850"/>
            <a:ext cx="7772400" cy="3429000"/>
          </a:xfrm>
          <a:prstGeom prst="rect">
            <a:avLst/>
          </a:prstGeom>
          <a:noFill/>
          <a:ln>
            <a:noFill/>
          </a:ln>
        </p:spPr>
        <p:txBody>
          <a:bodyPr anchorCtr="0" anchor="t" bIns="34275" lIns="68575" spcFirstLastPara="1" rIns="68575" wrap="square" tIns="34275">
            <a:normAutofit/>
          </a:bodyPr>
          <a:lstStyle>
            <a:lvl1pPr indent="-298450" lvl="0" marL="457200" rtl="0" algn="l">
              <a:lnSpc>
                <a:spcPct val="100000"/>
              </a:lnSpc>
              <a:spcBef>
                <a:spcPts val="400"/>
              </a:spcBef>
              <a:spcAft>
                <a:spcPts val="0"/>
              </a:spcAft>
              <a:buSzPts val="1100"/>
              <a:buChar char="⚫"/>
              <a:defRPr/>
            </a:lvl1pPr>
            <a:lvl2pPr indent="-298450" lvl="1" marL="914400" rtl="0" algn="l">
              <a:lnSpc>
                <a:spcPct val="100000"/>
              </a:lnSpc>
              <a:spcBef>
                <a:spcPts val="300"/>
              </a:spcBef>
              <a:spcAft>
                <a:spcPts val="0"/>
              </a:spcAft>
              <a:buSzPts val="1100"/>
              <a:buChar char="⚫"/>
              <a:defRPr/>
            </a:lvl2pPr>
            <a:lvl3pPr indent="-298450" lvl="2" marL="1371600" rtl="0" algn="l">
              <a:lnSpc>
                <a:spcPct val="100000"/>
              </a:lnSpc>
              <a:spcBef>
                <a:spcPts val="300"/>
              </a:spcBef>
              <a:spcAft>
                <a:spcPts val="0"/>
              </a:spcAft>
              <a:buSzPts val="1100"/>
              <a:buChar char="⚫"/>
              <a:defRPr/>
            </a:lvl3pPr>
            <a:lvl4pPr indent="-298450" lvl="3" marL="1828800" rtl="0" algn="l">
              <a:lnSpc>
                <a:spcPct val="100000"/>
              </a:lnSpc>
              <a:spcBef>
                <a:spcPts val="300"/>
              </a:spcBef>
              <a:spcAft>
                <a:spcPts val="0"/>
              </a:spcAft>
              <a:buSzPts val="1100"/>
              <a:buChar char="⚫"/>
              <a:defRPr/>
            </a:lvl4pPr>
            <a:lvl5pPr indent="-317500" lvl="4" marL="2286000" rtl="0" algn="l">
              <a:lnSpc>
                <a:spcPct val="100000"/>
              </a:lnSpc>
              <a:spcBef>
                <a:spcPts val="300"/>
              </a:spcBef>
              <a:spcAft>
                <a:spcPts val="0"/>
              </a:spcAft>
              <a:buSzPts val="1400"/>
              <a:buChar char="o"/>
              <a:defRPr/>
            </a:lvl5pPr>
            <a:lvl6pPr indent="-317500" lvl="5" marL="2743200" rtl="0" algn="l">
              <a:lnSpc>
                <a:spcPct val="100000"/>
              </a:lnSpc>
              <a:spcBef>
                <a:spcPts val="300"/>
              </a:spcBef>
              <a:spcAft>
                <a:spcPts val="0"/>
              </a:spcAft>
              <a:buSzPts val="1400"/>
              <a:buChar char="•"/>
              <a:defRPr/>
            </a:lvl6pPr>
            <a:lvl7pPr indent="-317500" lvl="6" marL="3200400" rtl="0" algn="l">
              <a:lnSpc>
                <a:spcPct val="100000"/>
              </a:lnSpc>
              <a:spcBef>
                <a:spcPts val="300"/>
              </a:spcBef>
              <a:spcAft>
                <a:spcPts val="0"/>
              </a:spcAft>
              <a:buSzPts val="1400"/>
              <a:buChar char="•"/>
              <a:defRPr/>
            </a:lvl7pPr>
            <a:lvl8pPr indent="-317500" lvl="7" marL="3657600" rtl="0" algn="l">
              <a:lnSpc>
                <a:spcPct val="100000"/>
              </a:lnSpc>
              <a:spcBef>
                <a:spcPts val="300"/>
              </a:spcBef>
              <a:spcAft>
                <a:spcPts val="0"/>
              </a:spcAft>
              <a:buSzPts val="1400"/>
              <a:buChar char="•"/>
              <a:defRPr/>
            </a:lvl8pPr>
            <a:lvl9pPr indent="-317500" lvl="8" marL="4114800" rtl="0" algn="l">
              <a:lnSpc>
                <a:spcPct val="100000"/>
              </a:lnSpc>
              <a:spcBef>
                <a:spcPts val="300"/>
              </a:spcBef>
              <a:spcAft>
                <a:spcPts val="0"/>
              </a:spcAft>
              <a:buSzPts val="14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1" name="Shape 11"/>
        <p:cNvGrpSpPr/>
        <p:nvPr/>
      </p:nvGrpSpPr>
      <p:grpSpPr>
        <a:xfrm>
          <a:off x="0" y="0"/>
          <a:ext cx="0" cy="0"/>
          <a:chOff x="0" y="0"/>
          <a:chExt cx="0" cy="0"/>
        </a:xfrm>
      </p:grpSpPr>
      <p:sp>
        <p:nvSpPr>
          <p:cNvPr id="12" name="Google Shape;12;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3" name="Google Shape;13;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4" name="Google Shape;14;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7" name="Google Shape;17;p1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8" name="Google Shape;18;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5" name="Google Shape;25;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6" name="Google Shape;26;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3" name="Google Shape;33;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2" name="Google Shape;42;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hyperlink" Target="https://en.wikipedia.org/wiki/Atal_Bihari_Vajpaye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slide" Target="/ppt/slid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slide" Target="/ppt/slid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slide" Target="/ppt/slides/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slide" Target="/ppt/slid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slide" Target="/ppt/slides/sl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slide" Target="/ppt/slid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slide" Target="/ppt/slid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slide" Target="/ppt/slides/slid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slide" Target="/ppt/slid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slide" Target="/ppt/slides/slid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slide" Target="/ppt/slides/slide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slide" Target="/ppt/slides/slid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slide" Target="/ppt/slid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slide" Target="/ppt/slides/slide23.xml"/><Relationship Id="rId4" Type="http://schemas.openxmlformats.org/officeDocument/2006/relationships/slide" Target="/ppt/slides/slide23.xml"/><Relationship Id="rId5" Type="http://schemas.openxmlformats.org/officeDocument/2006/relationships/slide" Target="/ppt/slides/slide30.xml"/><Relationship Id="rId6" Type="http://schemas.openxmlformats.org/officeDocument/2006/relationships/slide" Target="/ppt/slides/slide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g22805e7e464_0_507"/>
          <p:cNvSpPr txBox="1"/>
          <p:nvPr>
            <p:ph idx="4294967295" type="ctrTitle"/>
          </p:nvPr>
        </p:nvSpPr>
        <p:spPr>
          <a:xfrm>
            <a:off x="311700" y="260500"/>
            <a:ext cx="8566200" cy="4599600"/>
          </a:xfrm>
          <a:prstGeom prst="rect">
            <a:avLst/>
          </a:prstGeom>
          <a:noFill/>
          <a:ln>
            <a:noFill/>
          </a:ln>
          <a:effectLst>
            <a:outerShdw rotWithShape="0" algn="bl" dist="19050">
              <a:srgbClr val="38761D"/>
            </a:outerShdw>
          </a:effectLst>
        </p:spPr>
        <p:txBody>
          <a:bodyPr anchorCtr="0" anchor="ctr" bIns="91425" lIns="91425" spcFirstLastPara="1" rIns="91425" wrap="square" tIns="91425">
            <a:normAutofit/>
          </a:bodyPr>
          <a:lstStyle/>
          <a:p>
            <a:pPr indent="0" lvl="0" marL="0" marR="0" rtl="0" algn="ctr">
              <a:lnSpc>
                <a:spcPct val="100000"/>
              </a:lnSpc>
              <a:spcBef>
                <a:spcPts val="0"/>
              </a:spcBef>
              <a:spcAft>
                <a:spcPts val="0"/>
              </a:spcAft>
              <a:buClr>
                <a:schemeClr val="dk1"/>
              </a:buClr>
              <a:buSzPts val="3111"/>
              <a:buFont typeface="Arial"/>
              <a:buNone/>
            </a:pPr>
            <a:r>
              <a:rPr b="1" i="0" lang="en-US" sz="3400" u="none" cap="none" strike="noStrike">
                <a:solidFill>
                  <a:schemeClr val="dk1"/>
                </a:solidFill>
                <a:latin typeface="Times New Roman"/>
                <a:ea typeface="Times New Roman"/>
                <a:cs typeface="Times New Roman"/>
                <a:sym typeface="Times New Roman"/>
              </a:rPr>
              <a:t>Theme based Tourist Circuit Trains</a:t>
            </a:r>
            <a:endParaRPr b="1" i="0" sz="34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3111"/>
              <a:buFont typeface="Arial"/>
              <a:buNone/>
            </a:pPr>
            <a:r>
              <a:t/>
            </a:r>
            <a:endParaRPr b="1" i="0" sz="34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3111"/>
              <a:buFont typeface="Arial"/>
              <a:buNone/>
            </a:pPr>
            <a:r>
              <a:rPr b="1" i="1" lang="en-US" sz="3400" u="none" cap="none" strike="noStrike">
                <a:solidFill>
                  <a:schemeClr val="dk1"/>
                </a:solidFill>
                <a:latin typeface="Times New Roman"/>
                <a:ea typeface="Times New Roman"/>
                <a:cs typeface="Times New Roman"/>
                <a:sym typeface="Times New Roman"/>
              </a:rPr>
              <a:t>“BHARAT GAURAV TRAINS”</a:t>
            </a:r>
            <a:endParaRPr b="1" i="1" sz="3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1f9f8694917_0_223"/>
          <p:cNvSpPr txBox="1"/>
          <p:nvPr>
            <p:ph type="title"/>
          </p:nvPr>
        </p:nvSpPr>
        <p:spPr>
          <a:xfrm>
            <a:off x="9886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a:bodyPr>
          <a:lstStyle/>
          <a:p>
            <a:pPr indent="0" lvl="0" marL="0" rtl="0" algn="ctr">
              <a:lnSpc>
                <a:spcPct val="100000"/>
              </a:lnSpc>
              <a:spcBef>
                <a:spcPts val="900"/>
              </a:spcBef>
              <a:spcAft>
                <a:spcPts val="0"/>
              </a:spcAft>
              <a:buSzPts val="1400"/>
              <a:buNone/>
            </a:pPr>
            <a:r>
              <a:rPr b="1" lang="en-US" sz="2100">
                <a:solidFill>
                  <a:schemeClr val="dk1"/>
                </a:solidFill>
                <a:latin typeface="Times New Roman"/>
                <a:ea typeface="Times New Roman"/>
                <a:cs typeface="Times New Roman"/>
                <a:sym typeface="Times New Roman"/>
              </a:rPr>
              <a:t>Palace on Wheels (RTDC-IR)</a:t>
            </a:r>
            <a:endParaRPr b="1" sz="2100" u="sng">
              <a:solidFill>
                <a:srgbClr val="202122"/>
              </a:solidFill>
              <a:latin typeface="Times New Roman"/>
              <a:ea typeface="Times New Roman"/>
              <a:cs typeface="Times New Roman"/>
              <a:sym typeface="Times New Roman"/>
            </a:endParaRPr>
          </a:p>
        </p:txBody>
      </p:sp>
      <p:sp>
        <p:nvSpPr>
          <p:cNvPr id="124" name="Google Shape;124;g1f9f8694917_0_223"/>
          <p:cNvSpPr txBox="1"/>
          <p:nvPr>
            <p:ph idx="1" type="body"/>
          </p:nvPr>
        </p:nvSpPr>
        <p:spPr>
          <a:xfrm>
            <a:off x="367181" y="1035206"/>
            <a:ext cx="8615400" cy="4108200"/>
          </a:xfrm>
          <a:prstGeom prst="rect">
            <a:avLst/>
          </a:prstGeom>
          <a:noFill/>
          <a:ln>
            <a:noFill/>
          </a:ln>
        </p:spPr>
        <p:txBody>
          <a:bodyPr anchorCtr="0" anchor="t" bIns="34275" lIns="68575" spcFirstLastPara="1" rIns="68575" wrap="square" tIns="34275">
            <a:noAutofit/>
          </a:bodyPr>
          <a:lstStyle/>
          <a:p>
            <a:pPr indent="-285750" lvl="0" marL="342900" rtl="0" algn="just">
              <a:lnSpc>
                <a:spcPct val="100000"/>
              </a:lnSpc>
              <a:spcBef>
                <a:spcPts val="900"/>
              </a:spcBef>
              <a:spcAft>
                <a:spcPts val="0"/>
              </a:spcAft>
              <a:buClr>
                <a:srgbClr val="202122"/>
              </a:buClr>
              <a:buSzPts val="1900"/>
              <a:buFont typeface="Times New Roman"/>
              <a:buChar char="➢"/>
            </a:pPr>
            <a:r>
              <a:rPr lang="en-US" sz="1900">
                <a:solidFill>
                  <a:srgbClr val="202122"/>
                </a:solidFill>
                <a:latin typeface="Times New Roman"/>
                <a:ea typeface="Times New Roman"/>
                <a:cs typeface="Times New Roman"/>
                <a:sym typeface="Times New Roman"/>
              </a:rPr>
              <a:t>The </a:t>
            </a:r>
            <a:r>
              <a:rPr b="1" lang="en-US" sz="1900">
                <a:solidFill>
                  <a:srgbClr val="202122"/>
                </a:solidFill>
                <a:latin typeface="Times New Roman"/>
                <a:ea typeface="Times New Roman"/>
                <a:cs typeface="Times New Roman"/>
                <a:sym typeface="Times New Roman"/>
              </a:rPr>
              <a:t>First Luxury Tourist Train “The Palace on Wheels”</a:t>
            </a:r>
            <a:r>
              <a:rPr lang="en-US" sz="1900">
                <a:solidFill>
                  <a:srgbClr val="202122"/>
                </a:solidFill>
                <a:latin typeface="Times New Roman"/>
                <a:ea typeface="Times New Roman"/>
                <a:cs typeface="Times New Roman"/>
                <a:sym typeface="Times New Roman"/>
              </a:rPr>
              <a:t> was inaugurated on 26 January 1982 and commenced its </a:t>
            </a:r>
            <a:r>
              <a:rPr b="1" lang="en-US" sz="1900">
                <a:solidFill>
                  <a:srgbClr val="202122"/>
                </a:solidFill>
                <a:latin typeface="Times New Roman"/>
                <a:ea typeface="Times New Roman"/>
                <a:cs typeface="Times New Roman"/>
                <a:sym typeface="Times New Roman"/>
              </a:rPr>
              <a:t>commercial operation from 1st October 1982</a:t>
            </a:r>
            <a:r>
              <a:rPr lang="en-US" sz="1900">
                <a:solidFill>
                  <a:srgbClr val="202122"/>
                </a:solidFill>
                <a:latin typeface="Times New Roman"/>
                <a:ea typeface="Times New Roman"/>
                <a:cs typeface="Times New Roman"/>
                <a:sym typeface="Times New Roman"/>
              </a:rPr>
              <a:t>.</a:t>
            </a:r>
            <a:endParaRPr sz="1900">
              <a:solidFill>
                <a:srgbClr val="202122"/>
              </a:solidFill>
              <a:latin typeface="Times New Roman"/>
              <a:ea typeface="Times New Roman"/>
              <a:cs typeface="Times New Roman"/>
              <a:sym typeface="Times New Roman"/>
            </a:endParaRPr>
          </a:p>
          <a:p>
            <a:pPr indent="-285750" lvl="0" marL="342900" rtl="0" algn="just">
              <a:lnSpc>
                <a:spcPct val="100000"/>
              </a:lnSpc>
              <a:spcBef>
                <a:spcPts val="0"/>
              </a:spcBef>
              <a:spcAft>
                <a:spcPts val="0"/>
              </a:spcAft>
              <a:buClr>
                <a:srgbClr val="202122"/>
              </a:buClr>
              <a:buSzPts val="1900"/>
              <a:buFont typeface="Times New Roman"/>
              <a:buChar char="➢"/>
            </a:pPr>
            <a:r>
              <a:rPr lang="en-US" sz="1900">
                <a:solidFill>
                  <a:srgbClr val="202122"/>
                </a:solidFill>
                <a:latin typeface="Times New Roman"/>
                <a:ea typeface="Times New Roman"/>
                <a:cs typeface="Times New Roman"/>
                <a:sym typeface="Times New Roman"/>
              </a:rPr>
              <a:t>The train was </a:t>
            </a:r>
            <a:r>
              <a:rPr b="1" lang="en-US" sz="1900">
                <a:solidFill>
                  <a:srgbClr val="202122"/>
                </a:solidFill>
                <a:latin typeface="Times New Roman"/>
                <a:ea typeface="Times New Roman"/>
                <a:cs typeface="Times New Roman"/>
                <a:sym typeface="Times New Roman"/>
              </a:rPr>
              <a:t>designed to bring regal splendour and nostalgia</a:t>
            </a:r>
            <a:r>
              <a:rPr lang="en-US" sz="1900">
                <a:solidFill>
                  <a:srgbClr val="202122"/>
                </a:solidFill>
                <a:latin typeface="Times New Roman"/>
                <a:ea typeface="Times New Roman"/>
                <a:cs typeface="Times New Roman"/>
                <a:sym typeface="Times New Roman"/>
              </a:rPr>
              <a:t> relating to pre-independence Indian Maharajahs. At its inception it received a fabulous response in foreign media, especially the British media. The train consisted of </a:t>
            </a:r>
            <a:r>
              <a:rPr b="1" lang="en-US" sz="1900">
                <a:solidFill>
                  <a:srgbClr val="202122"/>
                </a:solidFill>
                <a:latin typeface="Times New Roman"/>
                <a:ea typeface="Times New Roman"/>
                <a:cs typeface="Times New Roman"/>
                <a:sym typeface="Times New Roman"/>
              </a:rPr>
              <a:t>12 meter gauge saloons </a:t>
            </a:r>
            <a:r>
              <a:rPr lang="en-US" sz="1900">
                <a:solidFill>
                  <a:srgbClr val="202122"/>
                </a:solidFill>
                <a:latin typeface="Times New Roman"/>
                <a:ea typeface="Times New Roman"/>
                <a:cs typeface="Times New Roman"/>
                <a:sym typeface="Times New Roman"/>
              </a:rPr>
              <a:t>of erstwhile princely states of Rajasthan.</a:t>
            </a:r>
            <a:endParaRPr sz="1900">
              <a:solidFill>
                <a:srgbClr val="202122"/>
              </a:solidFill>
              <a:latin typeface="Times New Roman"/>
              <a:ea typeface="Times New Roman"/>
              <a:cs typeface="Times New Roman"/>
              <a:sym typeface="Times New Roman"/>
            </a:endParaRPr>
          </a:p>
          <a:p>
            <a:pPr indent="-285750" lvl="0" marL="342900" rtl="0" algn="just">
              <a:spcBef>
                <a:spcPts val="900"/>
              </a:spcBef>
              <a:spcAft>
                <a:spcPts val="0"/>
              </a:spcAft>
              <a:buClr>
                <a:srgbClr val="202122"/>
              </a:buClr>
              <a:buSzPts val="1900"/>
              <a:buFont typeface="Times New Roman"/>
              <a:buChar char="➢"/>
            </a:pPr>
            <a:r>
              <a:rPr lang="en-US">
                <a:solidFill>
                  <a:srgbClr val="202122"/>
                </a:solidFill>
                <a:latin typeface="Times New Roman"/>
                <a:ea typeface="Times New Roman"/>
                <a:cs typeface="Times New Roman"/>
                <a:sym typeface="Times New Roman"/>
              </a:rPr>
              <a:t>The train had an </a:t>
            </a:r>
            <a:r>
              <a:rPr b="1" lang="en-US">
                <a:solidFill>
                  <a:srgbClr val="202122"/>
                </a:solidFill>
                <a:latin typeface="Times New Roman"/>
                <a:ea typeface="Times New Roman"/>
                <a:cs typeface="Times New Roman"/>
                <a:sym typeface="Times New Roman"/>
              </a:rPr>
              <a:t>exclusive posh dining car, a separate air-conditioned lounge </a:t>
            </a:r>
            <a:r>
              <a:rPr b="1" i="1" lang="en-US">
                <a:solidFill>
                  <a:srgbClr val="202122"/>
                </a:solidFill>
                <a:latin typeface="Times New Roman"/>
                <a:ea typeface="Times New Roman"/>
                <a:cs typeface="Times New Roman"/>
                <a:sym typeface="Times New Roman"/>
              </a:rPr>
              <a:t>cum</a:t>
            </a:r>
            <a:r>
              <a:rPr b="1" lang="en-US">
                <a:solidFill>
                  <a:srgbClr val="202122"/>
                </a:solidFill>
                <a:latin typeface="Times New Roman"/>
                <a:ea typeface="Times New Roman"/>
                <a:cs typeface="Times New Roman"/>
                <a:sym typeface="Times New Roman"/>
              </a:rPr>
              <a:t> bar car, a library, and a handicrafts shop</a:t>
            </a:r>
            <a:r>
              <a:rPr lang="en-US">
                <a:solidFill>
                  <a:srgbClr val="202122"/>
                </a:solidFill>
                <a:latin typeface="Times New Roman"/>
                <a:ea typeface="Times New Roman"/>
                <a:cs typeface="Times New Roman"/>
                <a:sym typeface="Times New Roman"/>
              </a:rPr>
              <a:t> facilitating purchase of souvenirs and gifts by the tourists on the train itself. An efficient </a:t>
            </a:r>
            <a:r>
              <a:rPr b="1" lang="en-US">
                <a:solidFill>
                  <a:srgbClr val="202122"/>
                </a:solidFill>
                <a:latin typeface="Times New Roman"/>
                <a:ea typeface="Times New Roman"/>
                <a:cs typeface="Times New Roman"/>
                <a:sym typeface="Times New Roman"/>
              </a:rPr>
              <a:t>on-board announcing system</a:t>
            </a:r>
            <a:r>
              <a:rPr lang="en-US">
                <a:solidFill>
                  <a:srgbClr val="202122"/>
                </a:solidFill>
                <a:latin typeface="Times New Roman"/>
                <a:ea typeface="Times New Roman"/>
                <a:cs typeface="Times New Roman"/>
                <a:sym typeface="Times New Roman"/>
              </a:rPr>
              <a:t> was also provided.</a:t>
            </a:r>
            <a:endParaRPr/>
          </a:p>
          <a:p>
            <a:pPr indent="-273050" lvl="0" marL="342900" rtl="0" algn="just">
              <a:spcBef>
                <a:spcPts val="0"/>
              </a:spcBef>
              <a:spcAft>
                <a:spcPts val="0"/>
              </a:spcAft>
              <a:buClr>
                <a:srgbClr val="202122"/>
              </a:buClr>
              <a:buSzPts val="1700"/>
              <a:buFont typeface="Times New Roman"/>
              <a:buChar char="➢"/>
            </a:pPr>
            <a:r>
              <a:rPr lang="en-US">
                <a:solidFill>
                  <a:srgbClr val="202122"/>
                </a:solidFill>
                <a:latin typeface="Times New Roman"/>
                <a:ea typeface="Times New Roman"/>
                <a:cs typeface="Times New Roman"/>
                <a:sym typeface="Times New Roman"/>
              </a:rPr>
              <a:t>The present rake of Palace on Wheels consist of</a:t>
            </a:r>
            <a:r>
              <a:rPr b="1" lang="en-US">
                <a:solidFill>
                  <a:srgbClr val="202122"/>
                </a:solidFill>
                <a:latin typeface="Times New Roman"/>
                <a:ea typeface="Times New Roman"/>
                <a:cs typeface="Times New Roman"/>
                <a:sym typeface="Times New Roman"/>
              </a:rPr>
              <a:t> 22 Coaches (14 Pax Suites, 2 Power Cars, 2 Restaurant/ Lounge, 1 Spa, 1 Kitchen, 1 Staff Car, 1 Staff Car/ Store) with maximum carrying capacity of 82 pax</a:t>
            </a:r>
            <a:r>
              <a:rPr lang="en-US">
                <a:solidFill>
                  <a:srgbClr val="202122"/>
                </a:solidFill>
                <a:latin typeface="Times New Roman"/>
                <a:ea typeface="Times New Roman"/>
                <a:cs typeface="Times New Roman"/>
                <a:sym typeface="Times New Roman"/>
              </a:rPr>
              <a:t>.</a:t>
            </a:r>
            <a:endParaRPr sz="1900">
              <a:solidFill>
                <a:srgbClr val="202122"/>
              </a:solidFill>
              <a:latin typeface="Times New Roman"/>
              <a:ea typeface="Times New Roman"/>
              <a:cs typeface="Times New Roman"/>
              <a:sym typeface="Times New Roman"/>
            </a:endParaRPr>
          </a:p>
          <a:p>
            <a:pPr indent="0" lvl="0" marL="342900" rtl="0" algn="just">
              <a:lnSpc>
                <a:spcPct val="100000"/>
              </a:lnSpc>
              <a:spcBef>
                <a:spcPts val="0"/>
              </a:spcBef>
              <a:spcAft>
                <a:spcPts val="0"/>
              </a:spcAft>
              <a:buNone/>
            </a:pPr>
            <a:r>
              <a:t/>
            </a:r>
            <a:endParaRPr sz="1900">
              <a:solidFill>
                <a:srgbClr val="202122"/>
              </a:solidFill>
              <a:highlight>
                <a:srgbClr val="FFFFFF"/>
              </a:highlight>
              <a:latin typeface="Times New Roman"/>
              <a:ea typeface="Times New Roman"/>
              <a:cs typeface="Times New Roman"/>
              <a:sym typeface="Times New Roman"/>
            </a:endParaRPr>
          </a:p>
        </p:txBody>
      </p:sp>
      <p:sp>
        <p:nvSpPr>
          <p:cNvPr id="125" name="Google Shape;125;g1f9f8694917_0_223"/>
          <p:cNvSpPr/>
          <p:nvPr>
            <p:ph idx="12" type="sldNum"/>
          </p:nvPr>
        </p:nvSpPr>
        <p:spPr>
          <a:xfrm>
            <a:off x="83759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1f9f8694917_0_237"/>
          <p:cNvSpPr txBox="1"/>
          <p:nvPr>
            <p:ph idx="1" type="body"/>
          </p:nvPr>
        </p:nvSpPr>
        <p:spPr>
          <a:xfrm>
            <a:off x="180475" y="950495"/>
            <a:ext cx="8819100" cy="3564600"/>
          </a:xfrm>
          <a:prstGeom prst="rect">
            <a:avLst/>
          </a:prstGeom>
          <a:noFill/>
          <a:ln>
            <a:noFill/>
          </a:ln>
        </p:spPr>
        <p:txBody>
          <a:bodyPr anchorCtr="0" anchor="t" bIns="34275" lIns="68575" spcFirstLastPara="1" rIns="68575" wrap="square" tIns="34275">
            <a:normAutofit/>
          </a:bodyPr>
          <a:lstStyle/>
          <a:p>
            <a:pPr indent="-241300" lvl="0" marL="342900" rtl="0" algn="just">
              <a:lnSpc>
                <a:spcPct val="100000"/>
              </a:lnSpc>
              <a:spcBef>
                <a:spcPts val="400"/>
              </a:spcBef>
              <a:spcAft>
                <a:spcPts val="0"/>
              </a:spcAft>
              <a:buSzPts val="1100"/>
              <a:buNone/>
            </a:pPr>
            <a:r>
              <a:rPr lang="en-US" sz="1900">
                <a:solidFill>
                  <a:srgbClr val="202122"/>
                </a:solidFill>
                <a:latin typeface="Times New Roman"/>
                <a:ea typeface="Times New Roman"/>
                <a:cs typeface="Times New Roman"/>
                <a:sym typeface="Times New Roman"/>
              </a:rPr>
              <a:t>RTDC offers </a:t>
            </a:r>
            <a:r>
              <a:rPr b="1" lang="en-US" sz="1900">
                <a:solidFill>
                  <a:srgbClr val="202122"/>
                </a:solidFill>
                <a:latin typeface="Times New Roman"/>
                <a:ea typeface="Times New Roman"/>
                <a:cs typeface="Times New Roman"/>
                <a:sym typeface="Times New Roman"/>
              </a:rPr>
              <a:t>7 Nights 8 Days itinerary covering Delhi, Jaipur, Sawai Madhopur, Chittorgarh, Udaipur, Jaisalmer, Jodhpur, Bhtaratpur, Agra &amp; back to Delhi</a:t>
            </a:r>
            <a:r>
              <a:rPr lang="en-US" sz="1900">
                <a:solidFill>
                  <a:srgbClr val="202122"/>
                </a:solidFill>
                <a:latin typeface="Times New Roman"/>
                <a:ea typeface="Times New Roman"/>
                <a:cs typeface="Times New Roman"/>
                <a:sym typeface="Times New Roman"/>
              </a:rPr>
              <a:t>.</a:t>
            </a:r>
            <a:endParaRPr sz="1900">
              <a:solidFill>
                <a:srgbClr val="202122"/>
              </a:solidFill>
              <a:highlight>
                <a:srgbClr val="FFFFFF"/>
              </a:highlight>
              <a:latin typeface="Times New Roman"/>
              <a:ea typeface="Times New Roman"/>
              <a:cs typeface="Times New Roman"/>
              <a:sym typeface="Times New Roman"/>
            </a:endParaRPr>
          </a:p>
          <a:p>
            <a:pPr indent="-241300" lvl="0" marL="342900" rtl="0" algn="l">
              <a:lnSpc>
                <a:spcPct val="100000"/>
              </a:lnSpc>
              <a:spcBef>
                <a:spcPts val="400"/>
              </a:spcBef>
              <a:spcAft>
                <a:spcPts val="0"/>
              </a:spcAft>
              <a:buSzPts val="1100"/>
              <a:buNone/>
            </a:pPr>
            <a:r>
              <a:rPr b="1" lang="en-US" sz="1900"/>
              <a:t>Package cost :-</a:t>
            </a:r>
            <a:endParaRPr b="1" sz="2100"/>
          </a:p>
          <a:p>
            <a:pPr indent="-165100" lvl="0" marL="342900" rtl="0" algn="l">
              <a:lnSpc>
                <a:spcPct val="100000"/>
              </a:lnSpc>
              <a:spcBef>
                <a:spcPts val="400"/>
              </a:spcBef>
              <a:spcAft>
                <a:spcPts val="0"/>
              </a:spcAft>
              <a:buSzPts val="1100"/>
              <a:buNone/>
            </a:pPr>
            <a:r>
              <a:t/>
            </a:r>
            <a:endParaRPr sz="1900"/>
          </a:p>
        </p:txBody>
      </p:sp>
      <p:sp>
        <p:nvSpPr>
          <p:cNvPr id="131" name="Google Shape;131;g1f9f8694917_0_237"/>
          <p:cNvSpPr txBox="1"/>
          <p:nvPr>
            <p:ph type="title"/>
          </p:nvPr>
        </p:nvSpPr>
        <p:spPr>
          <a:xfrm>
            <a:off x="988669" y="194548"/>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a:bodyPr>
          <a:lstStyle/>
          <a:p>
            <a:pPr indent="-203200" lvl="0" marL="203200" rtl="0" algn="ctr">
              <a:lnSpc>
                <a:spcPct val="100000"/>
              </a:lnSpc>
              <a:spcBef>
                <a:spcPts val="0"/>
              </a:spcBef>
              <a:spcAft>
                <a:spcPts val="0"/>
              </a:spcAft>
              <a:buClr>
                <a:schemeClr val="dk1"/>
              </a:buClr>
              <a:buSzPts val="1800"/>
              <a:buFont typeface="Arial"/>
              <a:buNone/>
            </a:pPr>
            <a:r>
              <a:rPr b="1" lang="en-US" sz="2100">
                <a:solidFill>
                  <a:schemeClr val="dk1"/>
                </a:solidFill>
                <a:latin typeface="Times New Roman"/>
                <a:ea typeface="Times New Roman"/>
                <a:cs typeface="Times New Roman"/>
                <a:sym typeface="Times New Roman"/>
              </a:rPr>
              <a:t>Palace on Wheels (RTDC-IR)</a:t>
            </a:r>
            <a:endParaRPr b="1">
              <a:latin typeface="Times New Roman"/>
              <a:ea typeface="Times New Roman"/>
              <a:cs typeface="Times New Roman"/>
              <a:sym typeface="Times New Roman"/>
            </a:endParaRPr>
          </a:p>
        </p:txBody>
      </p:sp>
      <p:graphicFrame>
        <p:nvGraphicFramePr>
          <p:cNvPr id="132" name="Google Shape;132;g1f9f8694917_0_237"/>
          <p:cNvGraphicFramePr/>
          <p:nvPr/>
        </p:nvGraphicFramePr>
        <p:xfrm>
          <a:off x="144378" y="2023869"/>
          <a:ext cx="3000000" cy="3000000"/>
        </p:xfrm>
        <a:graphic>
          <a:graphicData uri="http://schemas.openxmlformats.org/drawingml/2006/table">
            <a:tbl>
              <a:tblPr bandRow="1" firstRow="1">
                <a:noFill/>
                <a:tableStyleId>{1E95F023-CF8B-4C63-A645-B22E7AF18455}</a:tableStyleId>
              </a:tblPr>
              <a:tblGrid>
                <a:gridCol w="2852075"/>
                <a:gridCol w="5955050"/>
              </a:tblGrid>
              <a:tr h="286200">
                <a:tc rowSpan="3">
                  <a:txBody>
                    <a:bodyPr/>
                    <a:lstStyle/>
                    <a:p>
                      <a:pPr indent="0" lvl="0" marL="0" marR="0" rtl="0" algn="ctr">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Per Night (Sept 2022&amp;</a:t>
                      </a:r>
                      <a:r>
                        <a:rPr lang="en-US" sz="1800" u="none" cap="none" strike="noStrike">
                          <a:latin typeface="Times New Roman"/>
                          <a:ea typeface="Times New Roman"/>
                          <a:cs typeface="Times New Roman"/>
                          <a:sym typeface="Times New Roman"/>
                        </a:rPr>
                        <a:t> 2023 and April 2023&amp; 2024)</a:t>
                      </a:r>
                      <a:endParaRPr sz="1800" u="none" cap="none" strike="noStrike">
                        <a:latin typeface="Times New Roman"/>
                        <a:ea typeface="Times New Roman"/>
                        <a:cs typeface="Times New Roman"/>
                        <a:sym typeface="Times New Roman"/>
                      </a:endParaRPr>
                    </a:p>
                  </a:txBody>
                  <a:tcPr marT="34300" marB="34300" marR="68600" marL="686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latin typeface="Times New Roman"/>
                          <a:ea typeface="Times New Roman"/>
                          <a:cs typeface="Times New Roman"/>
                          <a:sym typeface="Times New Roman"/>
                        </a:rPr>
                        <a:t>Super Deluxe (Per cabin):  USD 1560 or Rs 1, 15, 440/- Taxes</a:t>
                      </a:r>
                      <a:endParaRPr b="1" sz="15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05975">
                <a:tc vMerge="1"/>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latin typeface="Times New Roman"/>
                          <a:ea typeface="Times New Roman"/>
                          <a:cs typeface="Times New Roman"/>
                          <a:sym typeface="Times New Roman"/>
                        </a:rPr>
                        <a:t>Deluxe Cabin on Single Occupancy (Pre Pax.): USD 945 or  Rs 69,930 + Taxes</a:t>
                      </a:r>
                      <a:endParaRPr b="1" sz="15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54675">
                <a:tc vMerge="1"/>
                <a:tc>
                  <a:txBody>
                    <a:bodyPr/>
                    <a:lstStyle/>
                    <a:p>
                      <a:pPr indent="0" lvl="0" marL="0" marR="0" rtl="0" algn="l">
                        <a:lnSpc>
                          <a:spcPct val="100000"/>
                        </a:lnSpc>
                        <a:spcBef>
                          <a:spcPts val="0"/>
                        </a:spcBef>
                        <a:spcAft>
                          <a:spcPts val="0"/>
                        </a:spcAft>
                        <a:buNone/>
                      </a:pPr>
                      <a:r>
                        <a:rPr b="1" lang="en-US" sz="1500" u="none" cap="none" strike="noStrike">
                          <a:latin typeface="Times New Roman"/>
                          <a:ea typeface="Times New Roman"/>
                          <a:cs typeface="Times New Roman"/>
                          <a:sym typeface="Times New Roman"/>
                        </a:rPr>
                        <a:t> Deluxe Cabin with Double Occupancy (Per Pax.):</a:t>
                      </a:r>
                      <a:r>
                        <a:rPr b="1" lang="en-US" sz="1500" u="none" cap="none" strike="noStrike">
                          <a:latin typeface="Times New Roman"/>
                          <a:ea typeface="Times New Roman"/>
                          <a:cs typeface="Times New Roman"/>
                          <a:sym typeface="Times New Roman"/>
                        </a:rPr>
                        <a:t> USD 578 or  </a:t>
                      </a:r>
                      <a:r>
                        <a:rPr b="1" lang="en-US" sz="1500" u="none" cap="none" strike="noStrike">
                          <a:latin typeface="Times New Roman"/>
                          <a:ea typeface="Times New Roman"/>
                          <a:cs typeface="Times New Roman"/>
                          <a:sym typeface="Times New Roman"/>
                        </a:rPr>
                        <a:t>Rs 42,772/- + Taxes</a:t>
                      </a:r>
                      <a:endParaRPr b="1" sz="15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03350">
                <a:tc rowSpan="3">
                  <a:txBody>
                    <a:bodyPr/>
                    <a:lstStyle/>
                    <a:p>
                      <a:pPr indent="0" lvl="0" marL="0" marR="0" rtl="0" algn="ctr">
                        <a:lnSpc>
                          <a:spcPct val="100000"/>
                        </a:lnSpc>
                        <a:spcBef>
                          <a:spcPts val="0"/>
                        </a:spcBef>
                        <a:spcAft>
                          <a:spcPts val="0"/>
                        </a:spcAft>
                        <a:buClr>
                          <a:srgbClr val="000000"/>
                        </a:buClr>
                        <a:buSzPts val="1800"/>
                        <a:buFont typeface="Arial"/>
                        <a:buNone/>
                      </a:pPr>
                      <a:r>
                        <a:rPr lang="en-US" sz="1800" u="none" cap="none" strike="noStrike">
                          <a:latin typeface="Times New Roman"/>
                          <a:ea typeface="Times New Roman"/>
                          <a:cs typeface="Times New Roman"/>
                          <a:sym typeface="Times New Roman"/>
                        </a:rPr>
                        <a:t>Per Night (Oct 2022 to March 2023 &amp; Oct 2023 to March 2024)</a:t>
                      </a:r>
                      <a:endParaRPr sz="18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None/>
                      </a:pPr>
                      <a:r>
                        <a:t/>
                      </a:r>
                      <a:endParaRPr sz="1800" u="none" cap="none" strike="noStrike">
                        <a:latin typeface="Times New Roman"/>
                        <a:ea typeface="Times New Roman"/>
                        <a:cs typeface="Times New Roman"/>
                        <a:sym typeface="Times New Roman"/>
                      </a:endParaRPr>
                    </a:p>
                  </a:txBody>
                  <a:tcPr marT="34300" marB="34300" marR="68600" marL="686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latin typeface="Times New Roman"/>
                          <a:ea typeface="Times New Roman"/>
                          <a:cs typeface="Times New Roman"/>
                          <a:sym typeface="Times New Roman"/>
                        </a:rPr>
                        <a:t>Super Deluxe (Per cabin):  USD 2079 or Rs 1, 53, 846/- Taxes</a:t>
                      </a:r>
                      <a:endParaRPr b="1" sz="15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16275">
                <a:tc vMerge="1"/>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latin typeface="Times New Roman"/>
                          <a:ea typeface="Times New Roman"/>
                          <a:cs typeface="Times New Roman"/>
                          <a:sym typeface="Times New Roman"/>
                        </a:rPr>
                        <a:t>Deluxe Cabin on Single Occupancy (Pre Pax.): USD 1155 or  </a:t>
                      </a:r>
                      <a:endParaRPr sz="1100"/>
                    </a:p>
                    <a:p>
                      <a:pPr indent="0" lvl="0" marL="0" marR="0" rtl="0" algn="l">
                        <a:lnSpc>
                          <a:spcPct val="100000"/>
                        </a:lnSpc>
                        <a:spcBef>
                          <a:spcPts val="0"/>
                        </a:spcBef>
                        <a:spcAft>
                          <a:spcPts val="0"/>
                        </a:spcAft>
                        <a:buClr>
                          <a:srgbClr val="000000"/>
                        </a:buClr>
                        <a:buSzPts val="1500"/>
                        <a:buFont typeface="Arial"/>
                        <a:buNone/>
                      </a:pPr>
                      <a:r>
                        <a:rPr b="1" lang="en-US" sz="1500" u="none" cap="none" strike="noStrike">
                          <a:latin typeface="Times New Roman"/>
                          <a:ea typeface="Times New Roman"/>
                          <a:cs typeface="Times New Roman"/>
                          <a:sym typeface="Times New Roman"/>
                        </a:rPr>
                        <a:t>Rs 85,470/-  + Taxes</a:t>
                      </a:r>
                      <a:endParaRPr b="1" sz="15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8625">
                <a:tc vMerge="1"/>
                <a:tc>
                  <a:txBody>
                    <a:bodyPr/>
                    <a:lstStyle/>
                    <a:p>
                      <a:pPr indent="0" lvl="0" marL="0" marR="0" rtl="0" algn="l">
                        <a:lnSpc>
                          <a:spcPct val="100000"/>
                        </a:lnSpc>
                        <a:spcBef>
                          <a:spcPts val="0"/>
                        </a:spcBef>
                        <a:spcAft>
                          <a:spcPts val="0"/>
                        </a:spcAft>
                        <a:buNone/>
                      </a:pPr>
                      <a:r>
                        <a:rPr b="1" lang="en-US" sz="1500" u="none" cap="none" strike="noStrike">
                          <a:latin typeface="Times New Roman"/>
                          <a:ea typeface="Times New Roman"/>
                          <a:cs typeface="Times New Roman"/>
                          <a:sym typeface="Times New Roman"/>
                        </a:rPr>
                        <a:t> Deluxe Cabin with Double Occupancy (Per Pax.):</a:t>
                      </a:r>
                      <a:r>
                        <a:rPr b="1" lang="en-US" sz="1500" u="none" cap="none" strike="noStrike">
                          <a:latin typeface="Times New Roman"/>
                          <a:ea typeface="Times New Roman"/>
                          <a:cs typeface="Times New Roman"/>
                          <a:sym typeface="Times New Roman"/>
                        </a:rPr>
                        <a:t> USD 751 or</a:t>
                      </a:r>
                      <a:endParaRPr sz="1100"/>
                    </a:p>
                    <a:p>
                      <a:pPr indent="0" lvl="0" marL="0" marR="0" rtl="0" algn="l">
                        <a:lnSpc>
                          <a:spcPct val="100000"/>
                        </a:lnSpc>
                        <a:spcBef>
                          <a:spcPts val="0"/>
                        </a:spcBef>
                        <a:spcAft>
                          <a:spcPts val="0"/>
                        </a:spcAft>
                        <a:buNone/>
                      </a:pPr>
                      <a:r>
                        <a:rPr b="1" lang="en-US" sz="1500" u="none" cap="none" strike="noStrike">
                          <a:latin typeface="Times New Roman"/>
                          <a:ea typeface="Times New Roman"/>
                          <a:cs typeface="Times New Roman"/>
                          <a:sym typeface="Times New Roman"/>
                        </a:rPr>
                        <a:t> </a:t>
                      </a:r>
                      <a:r>
                        <a:rPr b="1" lang="en-US" sz="1500" u="none" cap="none" strike="noStrike">
                          <a:latin typeface="Times New Roman"/>
                          <a:ea typeface="Times New Roman"/>
                          <a:cs typeface="Times New Roman"/>
                          <a:sym typeface="Times New Roman"/>
                        </a:rPr>
                        <a:t>Rs 55, 574/- + Taxes</a:t>
                      </a:r>
                      <a:endParaRPr b="1" sz="15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133" name="Google Shape;133;g1f9f8694917_0_237"/>
          <p:cNvSpPr/>
          <p:nvPr>
            <p:ph idx="12" type="sldNum"/>
          </p:nvPr>
        </p:nvSpPr>
        <p:spPr>
          <a:xfrm>
            <a:off x="83759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1f9f8694917_0_244"/>
          <p:cNvSpPr txBox="1"/>
          <p:nvPr>
            <p:ph type="title"/>
          </p:nvPr>
        </p:nvSpPr>
        <p:spPr>
          <a:xfrm>
            <a:off x="9886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fontScale="90000"/>
          </a:bodyPr>
          <a:lstStyle/>
          <a:p>
            <a:pPr indent="0" lvl="0" marL="0" rtl="0" algn="ctr">
              <a:lnSpc>
                <a:spcPct val="100000"/>
              </a:lnSpc>
              <a:spcBef>
                <a:spcPts val="0"/>
              </a:spcBef>
              <a:spcAft>
                <a:spcPts val="0"/>
              </a:spcAft>
              <a:buSzPct val="71428"/>
              <a:buNone/>
            </a:pPr>
            <a:r>
              <a:rPr b="1" lang="en-US" sz="2100">
                <a:solidFill>
                  <a:schemeClr val="dk1"/>
                </a:solidFill>
                <a:latin typeface="Times New Roman"/>
                <a:ea typeface="Times New Roman"/>
                <a:cs typeface="Times New Roman"/>
                <a:sym typeface="Times New Roman"/>
              </a:rPr>
              <a:t>MAHARAJAS’ EXPRESS</a:t>
            </a:r>
            <a:br>
              <a:rPr b="1" lang="en-US" sz="2100">
                <a:solidFill>
                  <a:schemeClr val="dk1"/>
                </a:solidFill>
                <a:latin typeface="Times New Roman"/>
                <a:ea typeface="Times New Roman"/>
                <a:cs typeface="Times New Roman"/>
                <a:sym typeface="Times New Roman"/>
              </a:rPr>
            </a:br>
            <a:r>
              <a:rPr b="1" lang="en-US" sz="2100">
                <a:solidFill>
                  <a:schemeClr val="dk1"/>
                </a:solidFill>
                <a:latin typeface="Times New Roman"/>
                <a:ea typeface="Times New Roman"/>
                <a:cs typeface="Times New Roman"/>
                <a:sym typeface="Times New Roman"/>
              </a:rPr>
              <a:t>(in association with IRCTC) </a:t>
            </a:r>
            <a:endParaRPr b="1">
              <a:latin typeface="Times New Roman"/>
              <a:ea typeface="Times New Roman"/>
              <a:cs typeface="Times New Roman"/>
              <a:sym typeface="Times New Roman"/>
            </a:endParaRPr>
          </a:p>
        </p:txBody>
      </p:sp>
      <p:sp>
        <p:nvSpPr>
          <p:cNvPr id="140" name="Google Shape;140;g1f9f8694917_0_244"/>
          <p:cNvSpPr txBox="1"/>
          <p:nvPr>
            <p:ph idx="1" type="body"/>
          </p:nvPr>
        </p:nvSpPr>
        <p:spPr>
          <a:xfrm>
            <a:off x="367181" y="1035206"/>
            <a:ext cx="8332800" cy="38412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0"/>
              </a:spcBef>
              <a:spcAft>
                <a:spcPts val="0"/>
              </a:spcAft>
              <a:buSzPts val="1100"/>
              <a:buNone/>
            </a:pPr>
            <a:r>
              <a:t/>
            </a:r>
            <a:endParaRPr b="1" sz="1500" u="sng">
              <a:solidFill>
                <a:srgbClr val="202122"/>
              </a:solidFill>
              <a:highlight>
                <a:srgbClr val="FFFFFF"/>
              </a:highlight>
              <a:latin typeface="Times New Roman"/>
              <a:ea typeface="Times New Roman"/>
              <a:cs typeface="Times New Roman"/>
              <a:sym typeface="Times New Roman"/>
            </a:endParaRPr>
          </a:p>
          <a:p>
            <a:pPr indent="-285750" lvl="0" marL="342900" marR="0" rtl="0" algn="just">
              <a:lnSpc>
                <a:spcPct val="100000"/>
              </a:lnSpc>
              <a:spcBef>
                <a:spcPts val="900"/>
              </a:spcBef>
              <a:spcAft>
                <a:spcPts val="0"/>
              </a:spcAft>
              <a:buClr>
                <a:srgbClr val="202122"/>
              </a:buClr>
              <a:buSzPts val="1900"/>
              <a:buFont typeface="Times New Roman"/>
              <a:buChar char="➢"/>
            </a:pPr>
            <a:r>
              <a:rPr lang="en-US" sz="1900">
                <a:solidFill>
                  <a:srgbClr val="202122"/>
                </a:solidFill>
                <a:highlight>
                  <a:srgbClr val="FFFFFF"/>
                </a:highlight>
                <a:latin typeface="Times New Roman"/>
                <a:ea typeface="Times New Roman"/>
                <a:cs typeface="Times New Roman"/>
                <a:sym typeface="Times New Roman"/>
              </a:rPr>
              <a:t>The Maharaja Express luxury tourist Train, </a:t>
            </a:r>
            <a:r>
              <a:rPr b="1" lang="en-US" sz="1900">
                <a:solidFill>
                  <a:srgbClr val="202122"/>
                </a:solidFill>
                <a:highlight>
                  <a:srgbClr val="FFFFFF"/>
                </a:highlight>
                <a:latin typeface="Times New Roman"/>
                <a:ea typeface="Times New Roman"/>
                <a:cs typeface="Times New Roman"/>
                <a:sym typeface="Times New Roman"/>
              </a:rPr>
              <a:t>fully owned by IRCTC, was started in March 2010.</a:t>
            </a:r>
            <a:endParaRPr b="1" sz="1900">
              <a:solidFill>
                <a:srgbClr val="202122"/>
              </a:solidFill>
              <a:highlight>
                <a:srgbClr val="FFFFFF"/>
              </a:highlight>
              <a:latin typeface="Times New Roman"/>
              <a:ea typeface="Times New Roman"/>
              <a:cs typeface="Times New Roman"/>
              <a:sym typeface="Times New Roman"/>
            </a:endParaRPr>
          </a:p>
          <a:p>
            <a:pPr indent="-285750" lvl="0" marL="342900" marR="0" rtl="0" algn="just">
              <a:lnSpc>
                <a:spcPct val="100000"/>
              </a:lnSpc>
              <a:spcBef>
                <a:spcPts val="900"/>
              </a:spcBef>
              <a:spcAft>
                <a:spcPts val="0"/>
              </a:spcAft>
              <a:buClr>
                <a:srgbClr val="202122"/>
              </a:buClr>
              <a:buSzPts val="1900"/>
              <a:buFont typeface="Times New Roman"/>
              <a:buChar char="➢"/>
            </a:pPr>
            <a:r>
              <a:rPr lang="en-US" sz="1900">
                <a:solidFill>
                  <a:srgbClr val="202122"/>
                </a:solidFill>
                <a:highlight>
                  <a:srgbClr val="FFFFFF"/>
                </a:highlight>
                <a:latin typeface="Times New Roman"/>
                <a:ea typeface="Times New Roman"/>
                <a:cs typeface="Times New Roman"/>
                <a:sym typeface="Times New Roman"/>
              </a:rPr>
              <a:t>The train comprises </a:t>
            </a:r>
            <a:r>
              <a:rPr b="1" lang="en-US" sz="1900">
                <a:solidFill>
                  <a:srgbClr val="202122"/>
                </a:solidFill>
                <a:highlight>
                  <a:srgbClr val="FFFFFF"/>
                </a:highlight>
                <a:latin typeface="Times New Roman"/>
                <a:ea typeface="Times New Roman"/>
                <a:cs typeface="Times New Roman"/>
                <a:sym typeface="Times New Roman"/>
              </a:rPr>
              <a:t>23 carriages </a:t>
            </a:r>
            <a:r>
              <a:rPr lang="en-US" sz="1900">
                <a:solidFill>
                  <a:srgbClr val="202122"/>
                </a:solidFill>
                <a:highlight>
                  <a:srgbClr val="FFFFFF"/>
                </a:highlight>
                <a:latin typeface="Times New Roman"/>
                <a:ea typeface="Times New Roman"/>
                <a:cs typeface="Times New Roman"/>
                <a:sym typeface="Times New Roman"/>
              </a:rPr>
              <a:t>which include </a:t>
            </a:r>
            <a:r>
              <a:rPr b="1" lang="en-US" sz="1900">
                <a:solidFill>
                  <a:srgbClr val="202122"/>
                </a:solidFill>
                <a:highlight>
                  <a:srgbClr val="FFFFFF"/>
                </a:highlight>
                <a:latin typeface="Times New Roman"/>
                <a:ea typeface="Times New Roman"/>
                <a:cs typeface="Times New Roman"/>
                <a:sym typeface="Times New Roman"/>
              </a:rPr>
              <a:t>accommodation, dining, bar, lounge, generator and store cars</a:t>
            </a:r>
            <a:r>
              <a:rPr lang="en-US" sz="1900">
                <a:solidFill>
                  <a:srgbClr val="202122"/>
                </a:solidFill>
                <a:highlight>
                  <a:srgbClr val="FFFFFF"/>
                </a:highlight>
                <a:latin typeface="Times New Roman"/>
                <a:ea typeface="Times New Roman"/>
                <a:cs typeface="Times New Roman"/>
                <a:sym typeface="Times New Roman"/>
              </a:rPr>
              <a:t>. Accommodation is available in 14 guest carriages with total </a:t>
            </a:r>
            <a:r>
              <a:rPr b="1" lang="en-US" sz="1900">
                <a:solidFill>
                  <a:srgbClr val="202122"/>
                </a:solidFill>
                <a:highlight>
                  <a:srgbClr val="FFFFFF"/>
                </a:highlight>
                <a:latin typeface="Times New Roman"/>
                <a:ea typeface="Times New Roman"/>
                <a:cs typeface="Times New Roman"/>
                <a:sym typeface="Times New Roman"/>
              </a:rPr>
              <a:t>passenger capacity of 84</a:t>
            </a:r>
            <a:r>
              <a:rPr lang="en-US" sz="1900">
                <a:solidFill>
                  <a:srgbClr val="202122"/>
                </a:solidFill>
                <a:highlight>
                  <a:srgbClr val="FFFFFF"/>
                </a:highlight>
                <a:latin typeface="Times New Roman"/>
                <a:ea typeface="Times New Roman"/>
                <a:cs typeface="Times New Roman"/>
                <a:sym typeface="Times New Roman"/>
              </a:rPr>
              <a:t>. The train is also </a:t>
            </a:r>
            <a:r>
              <a:rPr b="1" lang="en-US" sz="1900">
                <a:solidFill>
                  <a:srgbClr val="202122"/>
                </a:solidFill>
                <a:highlight>
                  <a:srgbClr val="FFFFFF"/>
                </a:highlight>
                <a:latin typeface="Times New Roman"/>
                <a:ea typeface="Times New Roman"/>
                <a:cs typeface="Times New Roman"/>
                <a:sym typeface="Times New Roman"/>
              </a:rPr>
              <a:t>equipped with a water filtration plant.</a:t>
            </a:r>
            <a:endParaRPr b="1" sz="1900">
              <a:solidFill>
                <a:srgbClr val="202122"/>
              </a:solidFill>
              <a:highlight>
                <a:srgbClr val="FFFFFF"/>
              </a:highlight>
              <a:latin typeface="Times New Roman"/>
              <a:ea typeface="Times New Roman"/>
              <a:cs typeface="Times New Roman"/>
              <a:sym typeface="Times New Roman"/>
            </a:endParaRPr>
          </a:p>
          <a:p>
            <a:pPr indent="-285750" lvl="0" marL="342900" marR="0" rtl="0" algn="just">
              <a:lnSpc>
                <a:spcPct val="100000"/>
              </a:lnSpc>
              <a:spcBef>
                <a:spcPts val="900"/>
              </a:spcBef>
              <a:spcAft>
                <a:spcPts val="0"/>
              </a:spcAft>
              <a:buClr>
                <a:srgbClr val="202122"/>
              </a:buClr>
              <a:buSzPts val="1900"/>
              <a:buFont typeface="Times New Roman"/>
              <a:buChar char="➢"/>
            </a:pPr>
            <a:r>
              <a:rPr lang="en-US" sz="1900">
                <a:solidFill>
                  <a:srgbClr val="202122"/>
                </a:solidFill>
                <a:highlight>
                  <a:srgbClr val="FFFFFF"/>
                </a:highlight>
                <a:latin typeface="Times New Roman"/>
                <a:ea typeface="Times New Roman"/>
                <a:cs typeface="Times New Roman"/>
                <a:sym typeface="Times New Roman"/>
              </a:rPr>
              <a:t>The following itineraries are being offered by IRCTC</a:t>
            </a:r>
            <a:endParaRPr sz="1900">
              <a:solidFill>
                <a:srgbClr val="202122"/>
              </a:solidFill>
              <a:highlight>
                <a:srgbClr val="FFFFFF"/>
              </a:highlight>
              <a:latin typeface="Times New Roman"/>
              <a:ea typeface="Times New Roman"/>
              <a:cs typeface="Times New Roman"/>
              <a:sym typeface="Times New Roman"/>
            </a:endParaRPr>
          </a:p>
          <a:p>
            <a:pPr indent="0" lvl="0" marL="0" rtl="0" algn="just">
              <a:lnSpc>
                <a:spcPct val="115000"/>
              </a:lnSpc>
              <a:spcBef>
                <a:spcPts val="0"/>
              </a:spcBef>
              <a:spcAft>
                <a:spcPts val="0"/>
              </a:spcAft>
              <a:buSzPts val="1100"/>
              <a:buNone/>
            </a:pPr>
            <a:r>
              <a:rPr lang="en-US" sz="1900">
                <a:solidFill>
                  <a:srgbClr val="202122"/>
                </a:solidFill>
                <a:highlight>
                  <a:srgbClr val="FFFFFF"/>
                </a:highlight>
                <a:latin typeface="Times New Roman"/>
                <a:ea typeface="Times New Roman"/>
                <a:cs typeface="Times New Roman"/>
                <a:sym typeface="Times New Roman"/>
              </a:rPr>
              <a:t>1. </a:t>
            </a:r>
            <a:r>
              <a:rPr b="1" lang="en-US" sz="1900">
                <a:solidFill>
                  <a:srgbClr val="202122"/>
                </a:solidFill>
                <a:highlight>
                  <a:srgbClr val="FFFFFF"/>
                </a:highlight>
                <a:latin typeface="Times New Roman"/>
                <a:ea typeface="Times New Roman"/>
                <a:cs typeface="Times New Roman"/>
                <a:sym typeface="Times New Roman"/>
              </a:rPr>
              <a:t>The Indian Splendour </a:t>
            </a:r>
            <a:r>
              <a:rPr lang="en-US" sz="1900">
                <a:solidFill>
                  <a:srgbClr val="202122"/>
                </a:solidFill>
                <a:highlight>
                  <a:srgbClr val="FFFFFF"/>
                </a:highlight>
                <a:latin typeface="Times New Roman"/>
                <a:ea typeface="Times New Roman"/>
                <a:cs typeface="Times New Roman"/>
                <a:sym typeface="Times New Roman"/>
              </a:rPr>
              <a:t>(07 Days / 06 Nights) covering Delhi – Agra – Ranthambore – Jaipur – Bikaner – Jodhpur – Udaipur – Mumbai</a:t>
            </a:r>
            <a:endParaRPr sz="1900">
              <a:solidFill>
                <a:srgbClr val="202122"/>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1500">
              <a:solidFill>
                <a:srgbClr val="202122"/>
              </a:solidFill>
              <a:highlight>
                <a:srgbClr val="FFFFFF"/>
              </a:highlight>
              <a:latin typeface="Times New Roman"/>
              <a:ea typeface="Times New Roman"/>
              <a:cs typeface="Times New Roman"/>
              <a:sym typeface="Times New Roman"/>
            </a:endParaRPr>
          </a:p>
        </p:txBody>
      </p:sp>
      <p:sp>
        <p:nvSpPr>
          <p:cNvPr id="141" name="Google Shape;141;g1f9f8694917_0_244"/>
          <p:cNvSpPr/>
          <p:nvPr>
            <p:ph idx="12" type="sldNum"/>
          </p:nvPr>
        </p:nvSpPr>
        <p:spPr>
          <a:xfrm>
            <a:off x="82235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1f9f8694917_0_251"/>
          <p:cNvSpPr txBox="1"/>
          <p:nvPr>
            <p:ph idx="1" type="body"/>
          </p:nvPr>
        </p:nvSpPr>
        <p:spPr>
          <a:xfrm>
            <a:off x="289669" y="1085850"/>
            <a:ext cx="8603400" cy="3822000"/>
          </a:xfrm>
          <a:prstGeom prst="rect">
            <a:avLst/>
          </a:prstGeom>
          <a:noFill/>
          <a:ln>
            <a:noFill/>
          </a:ln>
        </p:spPr>
        <p:txBody>
          <a:bodyPr anchorCtr="0" anchor="t" bIns="34275" lIns="68575" spcFirstLastPara="1" rIns="68575" wrap="square" tIns="34275">
            <a:normAutofit/>
          </a:bodyPr>
          <a:lstStyle/>
          <a:p>
            <a:pPr indent="0" lvl="0" marL="0" rtl="0" algn="l">
              <a:lnSpc>
                <a:spcPct val="115000"/>
              </a:lnSpc>
              <a:spcBef>
                <a:spcPts val="0"/>
              </a:spcBef>
              <a:spcAft>
                <a:spcPts val="0"/>
              </a:spcAft>
              <a:buClr>
                <a:schemeClr val="dk1"/>
              </a:buClr>
              <a:buSzPts val="1100"/>
              <a:buFont typeface="Arial"/>
              <a:buNone/>
            </a:pPr>
            <a:r>
              <a:rPr lang="en-US" sz="1900">
                <a:solidFill>
                  <a:srgbClr val="202122"/>
                </a:solidFill>
                <a:highlight>
                  <a:schemeClr val="lt1"/>
                </a:highlight>
                <a:latin typeface="Times New Roman"/>
                <a:ea typeface="Times New Roman"/>
                <a:cs typeface="Times New Roman"/>
                <a:sym typeface="Times New Roman"/>
              </a:rPr>
              <a:t>2. </a:t>
            </a:r>
            <a:r>
              <a:rPr b="1" lang="en-US" sz="1900">
                <a:solidFill>
                  <a:srgbClr val="202122"/>
                </a:solidFill>
                <a:highlight>
                  <a:schemeClr val="lt1"/>
                </a:highlight>
                <a:latin typeface="Times New Roman"/>
                <a:ea typeface="Times New Roman"/>
                <a:cs typeface="Times New Roman"/>
                <a:sym typeface="Times New Roman"/>
              </a:rPr>
              <a:t>The Heritage of India </a:t>
            </a:r>
            <a:r>
              <a:rPr lang="en-US" sz="1900">
                <a:solidFill>
                  <a:srgbClr val="202122"/>
                </a:solidFill>
                <a:highlight>
                  <a:schemeClr val="lt1"/>
                </a:highlight>
                <a:latin typeface="Times New Roman"/>
                <a:ea typeface="Times New Roman"/>
                <a:cs typeface="Times New Roman"/>
                <a:sym typeface="Times New Roman"/>
              </a:rPr>
              <a:t>(07 Days / 06 Nights) covering Mumbai – Udaipur – Jodhpur – Bikaner – Jaipur – Ranthambore and Fatehpur Sikri – Agra and Delhi</a:t>
            </a:r>
            <a:endParaRPr sz="1900">
              <a:solidFill>
                <a:srgbClr val="202122"/>
              </a:solidFill>
              <a:highlight>
                <a:schemeClr val="lt1"/>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900">
                <a:solidFill>
                  <a:srgbClr val="202122"/>
                </a:solidFill>
                <a:highlight>
                  <a:schemeClr val="lt1"/>
                </a:highlight>
                <a:latin typeface="Times New Roman"/>
                <a:ea typeface="Times New Roman"/>
                <a:cs typeface="Times New Roman"/>
                <a:sym typeface="Times New Roman"/>
              </a:rPr>
              <a:t>3. </a:t>
            </a:r>
            <a:r>
              <a:rPr b="1" lang="en-US" sz="1900">
                <a:solidFill>
                  <a:srgbClr val="202122"/>
                </a:solidFill>
                <a:highlight>
                  <a:schemeClr val="lt1"/>
                </a:highlight>
                <a:latin typeface="Times New Roman"/>
                <a:ea typeface="Times New Roman"/>
                <a:cs typeface="Times New Roman"/>
                <a:sym typeface="Times New Roman"/>
              </a:rPr>
              <a:t>The Indian Panorama </a:t>
            </a:r>
            <a:r>
              <a:rPr lang="en-US" sz="1900">
                <a:solidFill>
                  <a:srgbClr val="202122"/>
                </a:solidFill>
                <a:highlight>
                  <a:schemeClr val="lt1"/>
                </a:highlight>
                <a:latin typeface="Times New Roman"/>
                <a:ea typeface="Times New Roman"/>
                <a:cs typeface="Times New Roman"/>
                <a:sym typeface="Times New Roman"/>
              </a:rPr>
              <a:t>(07 Days / 06 Nights) covering Delhi – Jaipur – Ranthambore and Fatehpur Sikri – Agra – Orchha and Khajuraho – Varanasi – Delhi</a:t>
            </a:r>
            <a:endParaRPr sz="1900">
              <a:solidFill>
                <a:srgbClr val="202122"/>
              </a:solidFill>
              <a:highlight>
                <a:schemeClr val="lt1"/>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900">
                <a:solidFill>
                  <a:srgbClr val="202122"/>
                </a:solidFill>
                <a:highlight>
                  <a:schemeClr val="lt1"/>
                </a:highlight>
                <a:latin typeface="Times New Roman"/>
                <a:ea typeface="Times New Roman"/>
                <a:cs typeface="Times New Roman"/>
                <a:sym typeface="Times New Roman"/>
              </a:rPr>
              <a:t>4. </a:t>
            </a:r>
            <a:r>
              <a:rPr b="1" lang="en-US" sz="1900">
                <a:solidFill>
                  <a:srgbClr val="202122"/>
                </a:solidFill>
                <a:highlight>
                  <a:schemeClr val="lt1"/>
                </a:highlight>
                <a:latin typeface="Times New Roman"/>
                <a:ea typeface="Times New Roman"/>
                <a:cs typeface="Times New Roman"/>
                <a:sym typeface="Times New Roman"/>
              </a:rPr>
              <a:t>The Treasures of India </a:t>
            </a:r>
            <a:r>
              <a:rPr lang="en-US" sz="1900">
                <a:solidFill>
                  <a:srgbClr val="202122"/>
                </a:solidFill>
                <a:highlight>
                  <a:schemeClr val="lt1"/>
                </a:highlight>
                <a:latin typeface="Times New Roman"/>
                <a:ea typeface="Times New Roman"/>
                <a:cs typeface="Times New Roman"/>
                <a:sym typeface="Times New Roman"/>
              </a:rPr>
              <a:t>(04 Days / 03) Nights covering Delhi – Agra – Ranthambore – Jaipur – Delhi.</a:t>
            </a:r>
            <a:endParaRPr/>
          </a:p>
          <a:p>
            <a:pPr indent="0" lvl="0" marL="0" rtl="0" algn="l">
              <a:lnSpc>
                <a:spcPct val="115000"/>
              </a:lnSpc>
              <a:spcBef>
                <a:spcPts val="0"/>
              </a:spcBef>
              <a:spcAft>
                <a:spcPts val="0"/>
              </a:spcAft>
              <a:buClr>
                <a:schemeClr val="dk1"/>
              </a:buClr>
              <a:buSzPts val="1100"/>
              <a:buFont typeface="Arial"/>
              <a:buNone/>
            </a:pPr>
            <a:r>
              <a:rPr lang="en-US" sz="1900">
                <a:solidFill>
                  <a:srgbClr val="202122"/>
                </a:solidFill>
                <a:highlight>
                  <a:schemeClr val="lt1"/>
                </a:highlight>
                <a:latin typeface="Times New Roman"/>
                <a:ea typeface="Times New Roman"/>
                <a:cs typeface="Times New Roman"/>
                <a:sym typeface="Times New Roman"/>
              </a:rPr>
              <a:t> </a:t>
            </a:r>
            <a:endParaRPr sz="1900">
              <a:solidFill>
                <a:srgbClr val="202122"/>
              </a:solidFill>
              <a:highlight>
                <a:schemeClr val="lt1"/>
              </a:highlight>
              <a:latin typeface="Times New Roman"/>
              <a:ea typeface="Times New Roman"/>
              <a:cs typeface="Times New Roman"/>
              <a:sym typeface="Times New Roman"/>
            </a:endParaRPr>
          </a:p>
          <a:p>
            <a:pPr indent="-279400" lvl="0" marL="342900" rtl="0" algn="l">
              <a:lnSpc>
                <a:spcPct val="115000"/>
              </a:lnSpc>
              <a:spcBef>
                <a:spcPts val="500"/>
              </a:spcBef>
              <a:spcAft>
                <a:spcPts val="0"/>
              </a:spcAft>
              <a:buClr>
                <a:srgbClr val="202122"/>
              </a:buClr>
              <a:buSzPts val="1800"/>
              <a:buFont typeface="Times New Roman"/>
              <a:buChar char="➢"/>
            </a:pPr>
            <a:r>
              <a:rPr lang="en-US" sz="1900">
                <a:solidFill>
                  <a:srgbClr val="202122"/>
                </a:solidFill>
                <a:latin typeface="Times New Roman"/>
                <a:ea typeface="Times New Roman"/>
                <a:cs typeface="Times New Roman"/>
                <a:sym typeface="Times New Roman"/>
              </a:rPr>
              <a:t>It is being operated on the </a:t>
            </a:r>
            <a:r>
              <a:rPr b="1" lang="en-US" sz="1900">
                <a:solidFill>
                  <a:srgbClr val="202122"/>
                </a:solidFill>
                <a:latin typeface="Times New Roman"/>
                <a:ea typeface="Times New Roman"/>
                <a:cs typeface="Times New Roman"/>
                <a:sym typeface="Times New Roman"/>
              </a:rPr>
              <a:t>Haulage Charge model of BGT charging principle w.e.f 01.04.2022.</a:t>
            </a:r>
            <a:endParaRPr b="1" sz="1900">
              <a:solidFill>
                <a:srgbClr val="202122"/>
              </a:solidFill>
              <a:highlight>
                <a:srgbClr val="FFFFFF"/>
              </a:highlight>
              <a:latin typeface="Times New Roman"/>
              <a:ea typeface="Times New Roman"/>
              <a:cs typeface="Times New Roman"/>
              <a:sym typeface="Times New Roman"/>
            </a:endParaRPr>
          </a:p>
        </p:txBody>
      </p:sp>
      <p:sp>
        <p:nvSpPr>
          <p:cNvPr id="148" name="Google Shape;148;g1f9f8694917_0_251"/>
          <p:cNvSpPr txBox="1"/>
          <p:nvPr>
            <p:ph type="title"/>
          </p:nvPr>
        </p:nvSpPr>
        <p:spPr>
          <a:xfrm>
            <a:off x="9886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9020"/>
              </a:srgbClr>
            </a:outerShdw>
          </a:effectLst>
        </p:spPr>
        <p:txBody>
          <a:bodyPr anchorCtr="0" anchor="ctr" bIns="68575" lIns="68575" spcFirstLastPara="1" rIns="68575" wrap="square" tIns="34275">
            <a:normAutofit/>
          </a:bodyPr>
          <a:lstStyle/>
          <a:p>
            <a:pPr indent="-203200" lvl="0" marL="203200" rtl="0" algn="ctr">
              <a:lnSpc>
                <a:spcPct val="100000"/>
              </a:lnSpc>
              <a:spcBef>
                <a:spcPts val="0"/>
              </a:spcBef>
              <a:spcAft>
                <a:spcPts val="0"/>
              </a:spcAft>
              <a:buClr>
                <a:schemeClr val="dk1"/>
              </a:buClr>
              <a:buSzPts val="1800"/>
              <a:buFont typeface="Arial"/>
              <a:buNone/>
            </a:pPr>
            <a:r>
              <a:rPr b="1" lang="en-US" sz="2100">
                <a:solidFill>
                  <a:schemeClr val="dk1"/>
                </a:solidFill>
                <a:latin typeface="Times New Roman"/>
                <a:ea typeface="Times New Roman"/>
                <a:cs typeface="Times New Roman"/>
                <a:sym typeface="Times New Roman"/>
              </a:rPr>
              <a:t>Maharaja Express (IRCTC-IR)</a:t>
            </a:r>
            <a:endParaRPr b="1">
              <a:latin typeface="Times New Roman"/>
              <a:ea typeface="Times New Roman"/>
              <a:cs typeface="Times New Roman"/>
              <a:sym typeface="Times New Roman"/>
            </a:endParaRPr>
          </a:p>
        </p:txBody>
      </p:sp>
      <p:sp>
        <p:nvSpPr>
          <p:cNvPr id="149" name="Google Shape;149;g1f9f8694917_0_251"/>
          <p:cNvSpPr/>
          <p:nvPr>
            <p:ph idx="12" type="sldNum"/>
          </p:nvPr>
        </p:nvSpPr>
        <p:spPr>
          <a:xfrm>
            <a:off x="82235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1f9f8694917_0_258"/>
          <p:cNvSpPr txBox="1"/>
          <p:nvPr>
            <p:ph idx="1" type="body"/>
          </p:nvPr>
        </p:nvSpPr>
        <p:spPr>
          <a:xfrm>
            <a:off x="351065" y="989513"/>
            <a:ext cx="8270400" cy="3977700"/>
          </a:xfrm>
          <a:prstGeom prst="rect">
            <a:avLst/>
          </a:prstGeom>
          <a:noFill/>
          <a:ln>
            <a:noFill/>
          </a:ln>
        </p:spPr>
        <p:txBody>
          <a:bodyPr anchorCtr="0" anchor="t" bIns="34275" lIns="68575" spcFirstLastPara="1" rIns="68575" wrap="square" tIns="34275">
            <a:normAutofit/>
          </a:bodyPr>
          <a:lstStyle/>
          <a:p>
            <a:pPr indent="-234950" lvl="0" marL="342900" rtl="0" algn="l">
              <a:lnSpc>
                <a:spcPct val="100000"/>
              </a:lnSpc>
              <a:spcBef>
                <a:spcPts val="400"/>
              </a:spcBef>
              <a:spcAft>
                <a:spcPts val="0"/>
              </a:spcAft>
              <a:buSzPts val="1100"/>
              <a:buChar char="⚫"/>
            </a:pPr>
            <a:r>
              <a:rPr lang="en-US" sz="1900"/>
              <a:t>Package cost :</a:t>
            </a:r>
            <a:endParaRPr/>
          </a:p>
        </p:txBody>
      </p:sp>
      <p:sp>
        <p:nvSpPr>
          <p:cNvPr id="155" name="Google Shape;155;g1f9f8694917_0_258"/>
          <p:cNvSpPr txBox="1"/>
          <p:nvPr>
            <p:ph type="title"/>
          </p:nvPr>
        </p:nvSpPr>
        <p:spPr>
          <a:xfrm>
            <a:off x="9886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9020"/>
              </a:srgbClr>
            </a:outerShdw>
          </a:effectLst>
        </p:spPr>
        <p:txBody>
          <a:bodyPr anchorCtr="0" anchor="ctr" bIns="68575" lIns="68575" spcFirstLastPara="1" rIns="68575" wrap="square" tIns="34275">
            <a:normAutofit/>
          </a:bodyPr>
          <a:lstStyle/>
          <a:p>
            <a:pPr indent="-203200" lvl="0" marL="203200" rtl="0" algn="ctr">
              <a:lnSpc>
                <a:spcPct val="100000"/>
              </a:lnSpc>
              <a:spcBef>
                <a:spcPts val="0"/>
              </a:spcBef>
              <a:spcAft>
                <a:spcPts val="0"/>
              </a:spcAft>
              <a:buClr>
                <a:schemeClr val="dk1"/>
              </a:buClr>
              <a:buSzPts val="1800"/>
              <a:buFont typeface="Arial"/>
              <a:buNone/>
            </a:pPr>
            <a:r>
              <a:rPr b="1" lang="en-US" sz="2100">
                <a:solidFill>
                  <a:schemeClr val="dk1"/>
                </a:solidFill>
                <a:latin typeface="Times New Roman"/>
                <a:ea typeface="Times New Roman"/>
                <a:cs typeface="Times New Roman"/>
                <a:sym typeface="Times New Roman"/>
              </a:rPr>
              <a:t>Maharaja Express (IRCTC-IR)</a:t>
            </a:r>
            <a:endParaRPr b="1">
              <a:latin typeface="Times New Roman"/>
              <a:ea typeface="Times New Roman"/>
              <a:cs typeface="Times New Roman"/>
              <a:sym typeface="Times New Roman"/>
            </a:endParaRPr>
          </a:p>
        </p:txBody>
      </p:sp>
      <p:graphicFrame>
        <p:nvGraphicFramePr>
          <p:cNvPr id="156" name="Google Shape;156;g1f9f8694917_0_258"/>
          <p:cNvGraphicFramePr/>
          <p:nvPr/>
        </p:nvGraphicFramePr>
        <p:xfrm>
          <a:off x="264694" y="1396996"/>
          <a:ext cx="3000000" cy="3000000"/>
        </p:xfrm>
        <a:graphic>
          <a:graphicData uri="http://schemas.openxmlformats.org/drawingml/2006/table">
            <a:tbl>
              <a:tblPr bandRow="1" firstRow="1">
                <a:noFill/>
                <a:tableStyleId>{1E95F023-CF8B-4C63-A645-B22E7AF18455}</a:tableStyleId>
              </a:tblPr>
              <a:tblGrid>
                <a:gridCol w="1022675"/>
                <a:gridCol w="1344350"/>
                <a:gridCol w="1582950"/>
                <a:gridCol w="1582950"/>
                <a:gridCol w="1582950"/>
                <a:gridCol w="1582950"/>
              </a:tblGrid>
              <a:tr h="652125">
                <a:tc>
                  <a:txBody>
                    <a:bodyPr/>
                    <a:lstStyle/>
                    <a:p>
                      <a:pPr indent="0" lvl="0" marL="0" marR="0" rtl="0" algn="ctr">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Itinerary</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Rooming</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Deluxe</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Junior Suite </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Suite</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Presidential Suite </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52125">
                <a:tc rowSpan="2">
                  <a:txBody>
                    <a:bodyPr/>
                    <a:lstStyle/>
                    <a:p>
                      <a:pPr indent="0" lvl="0" marL="0" marR="0" rtl="0" algn="ctr">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The Indian Splendour</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Adult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$7380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6,19,920/-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$9460 or </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7,94,640 /-</a:t>
                      </a:r>
                      <a:endParaRPr b="0" i="0" sz="1800" u="none" cap="none" strike="noStrike">
                        <a:solidFill>
                          <a:srgbClr val="000000"/>
                        </a:solidFill>
                        <a:latin typeface="Calibri"/>
                        <a:ea typeface="Calibri"/>
                        <a:cs typeface="Calibri"/>
                        <a:sym typeface="Calibri"/>
                      </a:endParaRPr>
                    </a:p>
                  </a:txBody>
                  <a:tcPr marT="4775" marB="0" marR="4775" marL="47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$ 13800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11,59,200/-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$ 23700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19,90,800/-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820850">
                <a:tc vMerge="1"/>
                <a:tc>
                  <a:txBody>
                    <a:bodyPr/>
                    <a:lstStyle/>
                    <a:p>
                      <a:pPr indent="0" lvl="0" marL="0" marR="0" rtl="0" algn="just">
                        <a:lnSpc>
                          <a:spcPct val="100000"/>
                        </a:lnSpc>
                        <a:spcBef>
                          <a:spcPts val="0"/>
                        </a:spcBef>
                        <a:spcAft>
                          <a:spcPts val="0"/>
                        </a:spcAft>
                        <a:buNone/>
                      </a:pPr>
                      <a:r>
                        <a:rPr b="0" i="0" lang="en-US" sz="1400" u="none" cap="none" strike="noStrike">
                          <a:solidFill>
                            <a:srgbClr val="000000"/>
                          </a:solidFill>
                          <a:latin typeface="Calibri"/>
                          <a:ea typeface="Calibri"/>
                          <a:cs typeface="Calibri"/>
                          <a:sym typeface="Calibri"/>
                        </a:rPr>
                        <a:t>Single Supplement</a:t>
                      </a:r>
                      <a:endParaRPr b="0" i="0" sz="14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$ 5540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4,65,360/-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$8520</a:t>
                      </a:r>
                      <a:r>
                        <a:rPr b="0" i="0" lang="en-US" sz="1800" u="none" cap="none" strike="noStrike">
                          <a:solidFill>
                            <a:srgbClr val="000000"/>
                          </a:solidFill>
                          <a:latin typeface="Calibri"/>
                          <a:ea typeface="Calibri"/>
                          <a:cs typeface="Calibri"/>
                          <a:sym typeface="Calibri"/>
                        </a:rPr>
                        <a:t>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7,15,680/-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$13800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11,59,200/-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$ 23700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19,90,800/-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52125">
                <a:tc rowSpan="2">
                  <a:txBody>
                    <a:bodyPr/>
                    <a:lstStyle/>
                    <a:p>
                      <a:pPr indent="0" lvl="0" marL="0" marR="0" rtl="0" algn="ctr">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The Heritage of India</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Adult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$ 7740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6,50,160/-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a:t>
                      </a:r>
                      <a:r>
                        <a:rPr b="0" i="0" lang="en-US" sz="1800" u="none" cap="none" strike="noStrike">
                          <a:solidFill>
                            <a:srgbClr val="000000"/>
                          </a:solidFill>
                          <a:latin typeface="Calibri"/>
                          <a:ea typeface="Calibri"/>
                          <a:cs typeface="Calibri"/>
                          <a:sym typeface="Calibri"/>
                        </a:rPr>
                        <a:t> 9890</a:t>
                      </a:r>
                      <a:r>
                        <a:rPr b="0" i="0" lang="en-US" sz="1800" u="none" cap="none" strike="noStrike">
                          <a:solidFill>
                            <a:srgbClr val="000000"/>
                          </a:solidFill>
                          <a:latin typeface="Calibri"/>
                          <a:ea typeface="Calibri"/>
                          <a:cs typeface="Calibri"/>
                          <a:sym typeface="Calibri"/>
                        </a:rPr>
                        <a:t>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8,30,760/-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$13800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11,59,200/-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$ 23700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19,90,800/-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52125">
                <a:tc vMerge="1"/>
                <a:tc>
                  <a:txBody>
                    <a:bodyPr/>
                    <a:lstStyle/>
                    <a:p>
                      <a:pPr indent="0" lvl="0" marL="0" marR="0" rtl="0" algn="just">
                        <a:lnSpc>
                          <a:spcPct val="100000"/>
                        </a:lnSpc>
                        <a:spcBef>
                          <a:spcPts val="0"/>
                        </a:spcBef>
                        <a:spcAft>
                          <a:spcPts val="0"/>
                        </a:spcAft>
                        <a:buNone/>
                      </a:pPr>
                      <a:r>
                        <a:rPr b="0" i="0" lang="en-US" sz="1400" u="none" cap="none" strike="noStrike">
                          <a:solidFill>
                            <a:srgbClr val="000000"/>
                          </a:solidFill>
                          <a:latin typeface="Calibri"/>
                          <a:ea typeface="Calibri"/>
                          <a:cs typeface="Calibri"/>
                          <a:sym typeface="Calibri"/>
                        </a:rPr>
                        <a:t>Single Supplement</a:t>
                      </a:r>
                      <a:endParaRPr b="0" i="0" sz="14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$ 5810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6,50,160/-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$ 8910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6,50,160/-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$13800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11,59,200/-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$ 23700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19,90,800/-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157" name="Google Shape;157;g1f9f8694917_0_258"/>
          <p:cNvSpPr/>
          <p:nvPr>
            <p:ph idx="12" type="sldNum"/>
          </p:nvPr>
        </p:nvSpPr>
        <p:spPr>
          <a:xfrm>
            <a:off x="84521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1f9f8694917_0_265"/>
          <p:cNvSpPr txBox="1"/>
          <p:nvPr>
            <p:ph idx="1" type="body"/>
          </p:nvPr>
        </p:nvSpPr>
        <p:spPr>
          <a:xfrm>
            <a:off x="351065" y="989513"/>
            <a:ext cx="8270400" cy="3977700"/>
          </a:xfrm>
          <a:prstGeom prst="rect">
            <a:avLst/>
          </a:prstGeom>
          <a:noFill/>
          <a:ln>
            <a:noFill/>
          </a:ln>
        </p:spPr>
        <p:txBody>
          <a:bodyPr anchorCtr="0" anchor="t" bIns="34275" lIns="68575" spcFirstLastPara="1" rIns="68575" wrap="square" tIns="34275">
            <a:normAutofit/>
          </a:bodyPr>
          <a:lstStyle/>
          <a:p>
            <a:pPr indent="-234950" lvl="0" marL="342900" rtl="0" algn="l">
              <a:lnSpc>
                <a:spcPct val="100000"/>
              </a:lnSpc>
              <a:spcBef>
                <a:spcPts val="400"/>
              </a:spcBef>
              <a:spcAft>
                <a:spcPts val="0"/>
              </a:spcAft>
              <a:buSzPts val="1100"/>
              <a:buChar char="⚫"/>
            </a:pPr>
            <a:r>
              <a:rPr lang="en-US" sz="1900"/>
              <a:t>Package cost (Contd…):</a:t>
            </a:r>
            <a:endParaRPr sz="1900"/>
          </a:p>
        </p:txBody>
      </p:sp>
      <p:sp>
        <p:nvSpPr>
          <p:cNvPr id="163" name="Google Shape;163;g1f9f8694917_0_265"/>
          <p:cNvSpPr txBox="1"/>
          <p:nvPr>
            <p:ph type="title"/>
          </p:nvPr>
        </p:nvSpPr>
        <p:spPr>
          <a:xfrm>
            <a:off x="9886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9020"/>
              </a:srgbClr>
            </a:outerShdw>
          </a:effectLst>
        </p:spPr>
        <p:txBody>
          <a:bodyPr anchorCtr="0" anchor="ctr" bIns="68575" lIns="68575" spcFirstLastPara="1" rIns="68575" wrap="square" tIns="34275">
            <a:normAutofit/>
          </a:bodyPr>
          <a:lstStyle/>
          <a:p>
            <a:pPr indent="-203200" lvl="0" marL="203200" rtl="0" algn="ctr">
              <a:lnSpc>
                <a:spcPct val="100000"/>
              </a:lnSpc>
              <a:spcBef>
                <a:spcPts val="0"/>
              </a:spcBef>
              <a:spcAft>
                <a:spcPts val="0"/>
              </a:spcAft>
              <a:buClr>
                <a:schemeClr val="dk1"/>
              </a:buClr>
              <a:buSzPts val="1800"/>
              <a:buFont typeface="Arial"/>
              <a:buNone/>
            </a:pPr>
            <a:r>
              <a:rPr b="1" lang="en-US" sz="2100">
                <a:solidFill>
                  <a:schemeClr val="dk1"/>
                </a:solidFill>
                <a:latin typeface="Times New Roman"/>
                <a:ea typeface="Times New Roman"/>
                <a:cs typeface="Times New Roman"/>
                <a:sym typeface="Times New Roman"/>
              </a:rPr>
              <a:t>Maharaja Express (IRCTC-IR)</a:t>
            </a:r>
            <a:endParaRPr b="1">
              <a:latin typeface="Times New Roman"/>
              <a:ea typeface="Times New Roman"/>
              <a:cs typeface="Times New Roman"/>
              <a:sym typeface="Times New Roman"/>
            </a:endParaRPr>
          </a:p>
        </p:txBody>
      </p:sp>
      <p:graphicFrame>
        <p:nvGraphicFramePr>
          <p:cNvPr id="164" name="Google Shape;164;g1f9f8694917_0_265"/>
          <p:cNvGraphicFramePr/>
          <p:nvPr/>
        </p:nvGraphicFramePr>
        <p:xfrm>
          <a:off x="264694" y="1396996"/>
          <a:ext cx="3000000" cy="3000000"/>
        </p:xfrm>
        <a:graphic>
          <a:graphicData uri="http://schemas.openxmlformats.org/drawingml/2006/table">
            <a:tbl>
              <a:tblPr bandRow="1" firstRow="1">
                <a:noFill/>
                <a:tableStyleId>{1E95F023-CF8B-4C63-A645-B22E7AF18455}</a:tableStyleId>
              </a:tblPr>
              <a:tblGrid>
                <a:gridCol w="1022675"/>
                <a:gridCol w="1344350"/>
                <a:gridCol w="1582950"/>
                <a:gridCol w="1582950"/>
                <a:gridCol w="1582950"/>
                <a:gridCol w="1582950"/>
              </a:tblGrid>
              <a:tr h="652125">
                <a:tc>
                  <a:txBody>
                    <a:bodyPr/>
                    <a:lstStyle/>
                    <a:p>
                      <a:pPr indent="0" lvl="0" marL="0" marR="0" rtl="0" algn="ctr">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Itinerary</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Rooming</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Deluxe</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Junior Suite </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Suite</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Presidential Suite </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52125">
                <a:tc rowSpan="2">
                  <a:txBody>
                    <a:bodyPr/>
                    <a:lstStyle/>
                    <a:p>
                      <a:pPr indent="0" lvl="0" marL="0" marR="0" rtl="0" algn="ctr">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The Indian Panorama</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Adult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$7380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6,19,920/-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$ 9460 or </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7,94,640 /-</a:t>
                      </a:r>
                      <a:endParaRPr b="0" i="0" sz="1800" u="none" cap="none" strike="noStrike">
                        <a:solidFill>
                          <a:srgbClr val="000000"/>
                        </a:solidFill>
                        <a:latin typeface="Calibri"/>
                        <a:ea typeface="Calibri"/>
                        <a:cs typeface="Calibri"/>
                        <a:sym typeface="Calibri"/>
                      </a:endParaRPr>
                    </a:p>
                  </a:txBody>
                  <a:tcPr marT="4775" marB="0" marR="4775" marL="47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$ 13800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11,59,200/-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$ 23700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19,90,800/-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820850">
                <a:tc vMerge="1"/>
                <a:tc>
                  <a:txBody>
                    <a:bodyPr/>
                    <a:lstStyle/>
                    <a:p>
                      <a:pPr indent="0" lvl="0" marL="0" marR="0" rtl="0" algn="just">
                        <a:lnSpc>
                          <a:spcPct val="100000"/>
                        </a:lnSpc>
                        <a:spcBef>
                          <a:spcPts val="0"/>
                        </a:spcBef>
                        <a:spcAft>
                          <a:spcPts val="0"/>
                        </a:spcAft>
                        <a:buNone/>
                      </a:pPr>
                      <a:r>
                        <a:rPr b="0" i="0" lang="en-US" sz="1400" u="none" cap="none" strike="noStrike">
                          <a:solidFill>
                            <a:srgbClr val="000000"/>
                          </a:solidFill>
                          <a:latin typeface="Calibri"/>
                          <a:ea typeface="Calibri"/>
                          <a:cs typeface="Calibri"/>
                          <a:sym typeface="Calibri"/>
                        </a:rPr>
                        <a:t>Single Supplement</a:t>
                      </a:r>
                      <a:endParaRPr b="0" i="0" sz="14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$ 5540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4,65,360/-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$8520</a:t>
                      </a:r>
                      <a:r>
                        <a:rPr b="0" i="0" lang="en-US" sz="1800" u="none" cap="none" strike="noStrike">
                          <a:solidFill>
                            <a:srgbClr val="000000"/>
                          </a:solidFill>
                          <a:latin typeface="Calibri"/>
                          <a:ea typeface="Calibri"/>
                          <a:cs typeface="Calibri"/>
                          <a:sym typeface="Calibri"/>
                        </a:rPr>
                        <a:t>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7,15,680/-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$13800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11,59,200/-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$ 23700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19,90,800/-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52125">
                <a:tc rowSpan="2">
                  <a:txBody>
                    <a:bodyPr/>
                    <a:lstStyle/>
                    <a:p>
                      <a:pPr indent="0" lvl="0" marL="0" marR="0" rtl="0" algn="ctr">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Treasures</a:t>
                      </a:r>
                      <a:r>
                        <a:rPr b="0" i="0" lang="en-US" sz="1800" u="none" cap="none" strike="noStrike">
                          <a:solidFill>
                            <a:srgbClr val="000000"/>
                          </a:solidFill>
                          <a:latin typeface="Calibri"/>
                          <a:ea typeface="Calibri"/>
                          <a:cs typeface="Calibri"/>
                          <a:sym typeface="Calibri"/>
                        </a:rPr>
                        <a:t> of India</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Adult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$ 4650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3,90,600/-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a:t>
                      </a:r>
                      <a:r>
                        <a:rPr b="0" i="0" lang="en-US" sz="1800" u="none" cap="none" strike="noStrike">
                          <a:solidFill>
                            <a:srgbClr val="000000"/>
                          </a:solidFill>
                          <a:latin typeface="Calibri"/>
                          <a:ea typeface="Calibri"/>
                          <a:cs typeface="Calibri"/>
                          <a:sym typeface="Calibri"/>
                        </a:rPr>
                        <a:t> 4950</a:t>
                      </a:r>
                      <a:r>
                        <a:rPr b="0" i="0" lang="en-US" sz="1800" u="none" cap="none" strike="noStrike">
                          <a:solidFill>
                            <a:srgbClr val="000000"/>
                          </a:solidFill>
                          <a:latin typeface="Calibri"/>
                          <a:ea typeface="Calibri"/>
                          <a:cs typeface="Calibri"/>
                          <a:sym typeface="Calibri"/>
                        </a:rPr>
                        <a:t>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Rs. 4,15,800/-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$7600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6,38,400/-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$ 12900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10,83,600/-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52125">
                <a:tc vMerge="1"/>
                <a:tc>
                  <a:txBody>
                    <a:bodyPr/>
                    <a:lstStyle/>
                    <a:p>
                      <a:pPr indent="0" lvl="0" marL="0" marR="0" rtl="0" algn="just">
                        <a:lnSpc>
                          <a:spcPct val="100000"/>
                        </a:lnSpc>
                        <a:spcBef>
                          <a:spcPts val="0"/>
                        </a:spcBef>
                        <a:spcAft>
                          <a:spcPts val="0"/>
                        </a:spcAft>
                        <a:buNone/>
                      </a:pPr>
                      <a:r>
                        <a:rPr b="0" i="0" lang="en-US" sz="1400" u="none" cap="none" strike="noStrike">
                          <a:solidFill>
                            <a:srgbClr val="000000"/>
                          </a:solidFill>
                          <a:latin typeface="Calibri"/>
                          <a:ea typeface="Calibri"/>
                          <a:cs typeface="Calibri"/>
                          <a:sym typeface="Calibri"/>
                        </a:rPr>
                        <a:t>Single Supplement</a:t>
                      </a:r>
                      <a:endParaRPr b="0" i="0" sz="14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$ 3490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2,93,160/-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$ 4460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3,74,640-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$7600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6,38,400/-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$ 12900 or </a:t>
                      </a:r>
                      <a:endParaRPr b="0" i="0" sz="1800" u="none" cap="none" strike="noStrike">
                        <a:solidFill>
                          <a:srgbClr val="00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Rs. 10,83,600/-</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165" name="Google Shape;165;g1f9f8694917_0_265"/>
          <p:cNvSpPr/>
          <p:nvPr>
            <p:ph idx="12" type="sldNum"/>
          </p:nvPr>
        </p:nvSpPr>
        <p:spPr>
          <a:xfrm>
            <a:off x="84521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1f9f8694917_0_272"/>
          <p:cNvSpPr txBox="1"/>
          <p:nvPr>
            <p:ph type="title"/>
          </p:nvPr>
        </p:nvSpPr>
        <p:spPr>
          <a:xfrm>
            <a:off x="9886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a:bodyPr>
          <a:lstStyle/>
          <a:p>
            <a:pPr indent="-203200" lvl="0" marL="203200" rtl="0" algn="ctr">
              <a:lnSpc>
                <a:spcPct val="100000"/>
              </a:lnSpc>
              <a:spcBef>
                <a:spcPts val="0"/>
              </a:spcBef>
              <a:spcAft>
                <a:spcPts val="0"/>
              </a:spcAft>
              <a:buClr>
                <a:schemeClr val="dk1"/>
              </a:buClr>
              <a:buSzPts val="1800"/>
              <a:buNone/>
            </a:pPr>
            <a:r>
              <a:rPr b="1" lang="en-US" sz="2100">
                <a:solidFill>
                  <a:schemeClr val="dk1"/>
                </a:solidFill>
                <a:latin typeface="Times New Roman"/>
                <a:ea typeface="Times New Roman"/>
                <a:cs typeface="Times New Roman"/>
                <a:sym typeface="Times New Roman"/>
              </a:rPr>
              <a:t>Deccan Odyssey (MTDC-IR)</a:t>
            </a:r>
            <a:endParaRPr b="1">
              <a:latin typeface="Times New Roman"/>
              <a:ea typeface="Times New Roman"/>
              <a:cs typeface="Times New Roman"/>
              <a:sym typeface="Times New Roman"/>
            </a:endParaRPr>
          </a:p>
        </p:txBody>
      </p:sp>
      <p:sp>
        <p:nvSpPr>
          <p:cNvPr id="172" name="Google Shape;172;g1f9f8694917_0_272"/>
          <p:cNvSpPr txBox="1"/>
          <p:nvPr>
            <p:ph idx="1" type="body"/>
          </p:nvPr>
        </p:nvSpPr>
        <p:spPr>
          <a:xfrm>
            <a:off x="367181" y="1035206"/>
            <a:ext cx="8332800" cy="3956700"/>
          </a:xfrm>
          <a:prstGeom prst="rect">
            <a:avLst/>
          </a:prstGeom>
          <a:noFill/>
          <a:ln>
            <a:noFill/>
          </a:ln>
        </p:spPr>
        <p:txBody>
          <a:bodyPr anchorCtr="0" anchor="t" bIns="34275" lIns="68575" spcFirstLastPara="1" rIns="68575" wrap="square" tIns="34275">
            <a:noAutofit/>
          </a:bodyPr>
          <a:lstStyle/>
          <a:p>
            <a:pPr indent="0" lvl="0" marL="0" rtl="0" algn="just">
              <a:lnSpc>
                <a:spcPct val="100000"/>
              </a:lnSpc>
              <a:spcBef>
                <a:spcPts val="0"/>
              </a:spcBef>
              <a:spcAft>
                <a:spcPts val="0"/>
              </a:spcAft>
              <a:buSzPts val="1100"/>
              <a:buNone/>
            </a:pPr>
            <a:r>
              <a:rPr b="1" lang="en-US" sz="1600">
                <a:latin typeface="Times New Roman"/>
                <a:ea typeface="Times New Roman"/>
                <a:cs typeface="Times New Roman"/>
                <a:sym typeface="Times New Roman"/>
              </a:rPr>
              <a:t> </a:t>
            </a:r>
            <a:endParaRPr b="1" sz="1600">
              <a:latin typeface="Times New Roman"/>
              <a:ea typeface="Times New Roman"/>
              <a:cs typeface="Times New Roman"/>
              <a:sym typeface="Times New Roman"/>
            </a:endParaRPr>
          </a:p>
          <a:p>
            <a:pPr indent="-285750" lvl="0" marL="342900" rtl="0" algn="just">
              <a:lnSpc>
                <a:spcPct val="100000"/>
              </a:lnSpc>
              <a:spcBef>
                <a:spcPts val="0"/>
              </a:spcBef>
              <a:spcAft>
                <a:spcPts val="0"/>
              </a:spcAft>
              <a:buClr>
                <a:srgbClr val="202122"/>
              </a:buClr>
              <a:buSzPts val="1900"/>
              <a:buFont typeface="Times New Roman"/>
              <a:buChar char="➢"/>
            </a:pPr>
            <a:r>
              <a:rPr lang="en-US" sz="1900">
                <a:solidFill>
                  <a:srgbClr val="202122"/>
                </a:solidFill>
                <a:latin typeface="Times New Roman"/>
                <a:ea typeface="Times New Roman"/>
                <a:cs typeface="Times New Roman"/>
                <a:sym typeface="Times New Roman"/>
              </a:rPr>
              <a:t>The </a:t>
            </a:r>
            <a:r>
              <a:rPr b="1" i="1" lang="en-US" sz="1900">
                <a:solidFill>
                  <a:srgbClr val="202122"/>
                </a:solidFill>
                <a:latin typeface="Times New Roman"/>
                <a:ea typeface="Times New Roman"/>
                <a:cs typeface="Times New Roman"/>
                <a:sym typeface="Times New Roman"/>
              </a:rPr>
              <a:t>Deccan Odyssey</a:t>
            </a:r>
            <a:r>
              <a:rPr lang="en-US" sz="1900">
                <a:solidFill>
                  <a:srgbClr val="202122"/>
                </a:solidFill>
                <a:latin typeface="Times New Roman"/>
                <a:ea typeface="Times New Roman"/>
                <a:cs typeface="Times New Roman"/>
                <a:sym typeface="Times New Roman"/>
              </a:rPr>
              <a:t> is a special luxury train based on the model of </a:t>
            </a:r>
            <a:r>
              <a:rPr i="1" lang="en-US" sz="1900">
                <a:solidFill>
                  <a:srgbClr val="202122"/>
                </a:solidFill>
                <a:latin typeface="Times New Roman"/>
                <a:ea typeface="Times New Roman"/>
                <a:cs typeface="Times New Roman"/>
                <a:sym typeface="Times New Roman"/>
              </a:rPr>
              <a:t>Palace on Wheels</a:t>
            </a:r>
            <a:r>
              <a:rPr lang="en-US" sz="1900">
                <a:solidFill>
                  <a:srgbClr val="202122"/>
                </a:solidFill>
                <a:latin typeface="Times New Roman"/>
                <a:ea typeface="Times New Roman"/>
                <a:cs typeface="Times New Roman"/>
                <a:sym typeface="Times New Roman"/>
              </a:rPr>
              <a:t> to boost </a:t>
            </a:r>
            <a:r>
              <a:rPr b="1" lang="en-US" sz="1900">
                <a:solidFill>
                  <a:srgbClr val="202122"/>
                </a:solidFill>
                <a:latin typeface="Times New Roman"/>
                <a:ea typeface="Times New Roman"/>
                <a:cs typeface="Times New Roman"/>
                <a:sym typeface="Times New Roman"/>
              </a:rPr>
              <a:t>tourism on the Maharashtra </a:t>
            </a:r>
            <a:r>
              <a:rPr lang="en-US" sz="1900">
                <a:solidFill>
                  <a:srgbClr val="202122"/>
                </a:solidFill>
                <a:latin typeface="Times New Roman"/>
                <a:ea typeface="Times New Roman"/>
                <a:cs typeface="Times New Roman"/>
                <a:sym typeface="Times New Roman"/>
              </a:rPr>
              <a:t>route of the Indian Railways. It is a </a:t>
            </a:r>
            <a:r>
              <a:rPr b="1" lang="en-US" sz="1900">
                <a:solidFill>
                  <a:srgbClr val="202122"/>
                </a:solidFill>
                <a:latin typeface="Times New Roman"/>
                <a:ea typeface="Times New Roman"/>
                <a:cs typeface="Times New Roman"/>
                <a:sym typeface="Times New Roman"/>
              </a:rPr>
              <a:t>venture of the Maharashtra Government (MTDC) and the Ministry of Railways, Government of India</a:t>
            </a:r>
            <a:r>
              <a:rPr lang="en-US" sz="1900">
                <a:solidFill>
                  <a:srgbClr val="202122"/>
                </a:solidFill>
                <a:latin typeface="Times New Roman"/>
                <a:ea typeface="Times New Roman"/>
                <a:cs typeface="Times New Roman"/>
                <a:sym typeface="Times New Roman"/>
              </a:rPr>
              <a:t>. </a:t>
            </a:r>
            <a:endParaRPr sz="1900">
              <a:solidFill>
                <a:srgbClr val="202122"/>
              </a:solidFill>
              <a:latin typeface="Times New Roman"/>
              <a:ea typeface="Times New Roman"/>
              <a:cs typeface="Times New Roman"/>
              <a:sym typeface="Times New Roman"/>
            </a:endParaRPr>
          </a:p>
          <a:p>
            <a:pPr indent="-311150" lvl="0" marL="342900" rtl="0" algn="just">
              <a:lnSpc>
                <a:spcPct val="100000"/>
              </a:lnSpc>
              <a:spcBef>
                <a:spcPts val="900"/>
              </a:spcBef>
              <a:spcAft>
                <a:spcPts val="0"/>
              </a:spcAft>
              <a:buClr>
                <a:srgbClr val="202122"/>
              </a:buClr>
              <a:buSzPts val="2300"/>
              <a:buFont typeface="Times New Roman"/>
              <a:buChar char="➢"/>
            </a:pPr>
            <a:r>
              <a:rPr lang="en-US" sz="1900">
                <a:solidFill>
                  <a:srgbClr val="202122"/>
                </a:solidFill>
                <a:latin typeface="Times New Roman"/>
                <a:ea typeface="Times New Roman"/>
                <a:cs typeface="Times New Roman"/>
                <a:sym typeface="Times New Roman"/>
              </a:rPr>
              <a:t>On 17 January 2004, then Hon’ble Prime Minister</a:t>
            </a:r>
            <a:r>
              <a:rPr lang="en-US" sz="1900">
                <a:latin typeface="Times New Roman"/>
                <a:ea typeface="Times New Roman"/>
                <a:cs typeface="Times New Roman"/>
                <a:sym typeface="Times New Roman"/>
              </a:rPr>
              <a:t> </a:t>
            </a:r>
            <a:r>
              <a:rPr lang="en-US" sz="1900">
                <a:solidFill>
                  <a:schemeClr val="dk1"/>
                </a:solidFill>
                <a:uFill>
                  <a:noFill/>
                </a:uFill>
                <a:latin typeface="Times New Roman"/>
                <a:ea typeface="Times New Roman"/>
                <a:cs typeface="Times New Roman"/>
                <a:sym typeface="Times New Roman"/>
                <a:hlinkClick r:id="rId3">
                  <a:extLst>
                    <a:ext uri="{A12FA001-AC4F-418D-AE19-62706E023703}">
                      <ahyp:hlinkClr val="tx"/>
                    </a:ext>
                  </a:extLst>
                </a:hlinkClick>
              </a:rPr>
              <a:t>Atal Bihari Vajpayee</a:t>
            </a:r>
            <a:r>
              <a:rPr lang="en-US" sz="1900">
                <a:solidFill>
                  <a:schemeClr val="dk1"/>
                </a:solidFill>
                <a:latin typeface="Times New Roman"/>
                <a:ea typeface="Times New Roman"/>
                <a:cs typeface="Times New Roman"/>
                <a:sym typeface="Times New Roman"/>
              </a:rPr>
              <a:t> </a:t>
            </a:r>
            <a:r>
              <a:rPr lang="en-US" sz="1900">
                <a:solidFill>
                  <a:srgbClr val="202122"/>
                </a:solidFill>
                <a:latin typeface="Times New Roman"/>
                <a:ea typeface="Times New Roman"/>
                <a:cs typeface="Times New Roman"/>
                <a:sym typeface="Times New Roman"/>
              </a:rPr>
              <a:t>flagged off the train. The train kicked off its maiden </a:t>
            </a:r>
            <a:r>
              <a:rPr b="1" lang="en-US" sz="1900">
                <a:solidFill>
                  <a:srgbClr val="202122"/>
                </a:solidFill>
                <a:latin typeface="Times New Roman"/>
                <a:ea typeface="Times New Roman"/>
                <a:cs typeface="Times New Roman"/>
                <a:sym typeface="Times New Roman"/>
              </a:rPr>
              <a:t>commercial journey on 4 February 2004</a:t>
            </a:r>
            <a:r>
              <a:rPr lang="en-US" sz="1900">
                <a:solidFill>
                  <a:srgbClr val="202122"/>
                </a:solidFill>
                <a:latin typeface="Times New Roman"/>
                <a:ea typeface="Times New Roman"/>
                <a:cs typeface="Times New Roman"/>
                <a:sym typeface="Times New Roman"/>
              </a:rPr>
              <a:t>.</a:t>
            </a:r>
            <a:endParaRPr sz="1900">
              <a:solidFill>
                <a:srgbClr val="202122"/>
              </a:solidFill>
              <a:latin typeface="Times New Roman"/>
              <a:ea typeface="Times New Roman"/>
              <a:cs typeface="Times New Roman"/>
              <a:sym typeface="Times New Roman"/>
            </a:endParaRPr>
          </a:p>
          <a:p>
            <a:pPr indent="-285750" lvl="0" marL="342900" rtl="0" algn="just">
              <a:lnSpc>
                <a:spcPct val="100000"/>
              </a:lnSpc>
              <a:spcBef>
                <a:spcPts val="0"/>
              </a:spcBef>
              <a:spcAft>
                <a:spcPts val="0"/>
              </a:spcAft>
              <a:buClr>
                <a:srgbClr val="202122"/>
              </a:buClr>
              <a:buSzPts val="1900"/>
              <a:buFont typeface="Times New Roman"/>
              <a:buChar char="➢"/>
            </a:pPr>
            <a:r>
              <a:rPr lang="en-US" sz="1900">
                <a:solidFill>
                  <a:srgbClr val="202122"/>
                </a:solidFill>
                <a:latin typeface="Times New Roman"/>
                <a:ea typeface="Times New Roman"/>
                <a:cs typeface="Times New Roman"/>
                <a:sym typeface="Times New Roman"/>
              </a:rPr>
              <a:t>In addition to being a train that touches tourist spots, this aims to be a </a:t>
            </a:r>
            <a:r>
              <a:rPr b="1" lang="en-US" sz="1900">
                <a:solidFill>
                  <a:srgbClr val="202122"/>
                </a:solidFill>
                <a:latin typeface="Times New Roman"/>
                <a:ea typeface="Times New Roman"/>
                <a:cs typeface="Times New Roman"/>
                <a:sym typeface="Times New Roman"/>
              </a:rPr>
              <a:t>complete 5-star hotel on wheels, with two restaurants and a bar, a sauna, business center</a:t>
            </a:r>
            <a:r>
              <a:rPr lang="en-US" sz="1900">
                <a:solidFill>
                  <a:srgbClr val="202122"/>
                </a:solidFill>
                <a:latin typeface="Times New Roman"/>
                <a:ea typeface="Times New Roman"/>
                <a:cs typeface="Times New Roman"/>
                <a:sym typeface="Times New Roman"/>
              </a:rPr>
              <a:t> and other such amenities on board. The coaches fitted with special amenities were manufactured by the Integral Coach Factory in Chennai.</a:t>
            </a:r>
            <a:endParaRPr sz="1900">
              <a:solidFill>
                <a:srgbClr val="202122"/>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800">
                <a:solidFill>
                  <a:srgbClr val="202122"/>
                </a:solidFill>
                <a:latin typeface="Times New Roman"/>
                <a:ea typeface="Times New Roman"/>
                <a:cs typeface="Times New Roman"/>
                <a:sym typeface="Times New Roman"/>
              </a:rPr>
              <a:t> </a:t>
            </a:r>
            <a:endParaRPr sz="1800">
              <a:solidFill>
                <a:srgbClr val="202122"/>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b="1" sz="1800">
              <a:solidFill>
                <a:srgbClr val="202122"/>
              </a:solidFill>
              <a:latin typeface="Times New Roman"/>
              <a:ea typeface="Times New Roman"/>
              <a:cs typeface="Times New Roman"/>
              <a:sym typeface="Times New Roman"/>
            </a:endParaRPr>
          </a:p>
        </p:txBody>
      </p:sp>
      <p:sp>
        <p:nvSpPr>
          <p:cNvPr id="173" name="Google Shape;173;g1f9f8694917_0_272"/>
          <p:cNvSpPr/>
          <p:nvPr>
            <p:ph idx="12" type="sldNum"/>
          </p:nvPr>
        </p:nvSpPr>
        <p:spPr>
          <a:xfrm>
            <a:off x="81473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f9f8694917_0_279"/>
          <p:cNvSpPr txBox="1"/>
          <p:nvPr>
            <p:ph idx="1" type="body"/>
          </p:nvPr>
        </p:nvSpPr>
        <p:spPr>
          <a:xfrm>
            <a:off x="276525" y="1085850"/>
            <a:ext cx="8629500" cy="3848100"/>
          </a:xfrm>
          <a:prstGeom prst="rect">
            <a:avLst/>
          </a:prstGeom>
          <a:noFill/>
          <a:ln>
            <a:noFill/>
          </a:ln>
        </p:spPr>
        <p:txBody>
          <a:bodyPr anchorCtr="0" anchor="t" bIns="34275" lIns="68575" spcFirstLastPara="1" rIns="68575" wrap="square" tIns="34275">
            <a:normAutofit lnSpcReduction="10000"/>
          </a:bodyPr>
          <a:lstStyle/>
          <a:p>
            <a:pPr indent="-292100" lvl="0" marL="342900" rtl="0" algn="just">
              <a:lnSpc>
                <a:spcPct val="100000"/>
              </a:lnSpc>
              <a:spcBef>
                <a:spcPts val="0"/>
              </a:spcBef>
              <a:spcAft>
                <a:spcPts val="0"/>
              </a:spcAft>
              <a:buClr>
                <a:srgbClr val="202122"/>
              </a:buClr>
              <a:buSzPts val="2000"/>
              <a:buFont typeface="Times New Roman"/>
              <a:buChar char="➢"/>
            </a:pPr>
            <a:r>
              <a:rPr lang="en-US" sz="2000">
                <a:solidFill>
                  <a:srgbClr val="202122"/>
                </a:solidFill>
                <a:latin typeface="Times New Roman"/>
                <a:ea typeface="Times New Roman"/>
                <a:cs typeface="Times New Roman"/>
                <a:sym typeface="Times New Roman"/>
              </a:rPr>
              <a:t>The train rides through the </a:t>
            </a:r>
            <a:r>
              <a:rPr b="1" lang="en-US" sz="2000">
                <a:solidFill>
                  <a:srgbClr val="202122"/>
                </a:solidFill>
                <a:latin typeface="Times New Roman"/>
                <a:ea typeface="Times New Roman"/>
                <a:cs typeface="Times New Roman"/>
                <a:sym typeface="Times New Roman"/>
              </a:rPr>
              <a:t>hinterlands of Maharashtra, the Western Ghats, into the Deccan Plateau as well as the Konkan regions, including Goa</a:t>
            </a:r>
            <a:r>
              <a:rPr lang="en-US" sz="2000">
                <a:solidFill>
                  <a:srgbClr val="202122"/>
                </a:solidFill>
                <a:latin typeface="Times New Roman"/>
                <a:ea typeface="Times New Roman"/>
                <a:cs typeface="Times New Roman"/>
                <a:sym typeface="Times New Roman"/>
              </a:rPr>
              <a:t>. It also passes through the cities of Nashik, Kolhapur and Ratnagiri within Maharashtra. En route to the capital city New Delhi, it has stops at Rajasthan at Udaipur and Jaipur. </a:t>
            </a:r>
            <a:endParaRPr sz="2000">
              <a:solidFill>
                <a:srgbClr val="202122"/>
              </a:solidFill>
              <a:latin typeface="Times New Roman"/>
              <a:ea typeface="Times New Roman"/>
              <a:cs typeface="Times New Roman"/>
              <a:sym typeface="Times New Roman"/>
            </a:endParaRPr>
          </a:p>
          <a:p>
            <a:pPr indent="0" lvl="0" marL="342900" rtl="0" algn="just">
              <a:lnSpc>
                <a:spcPct val="100000"/>
              </a:lnSpc>
              <a:spcBef>
                <a:spcPts val="0"/>
              </a:spcBef>
              <a:spcAft>
                <a:spcPts val="0"/>
              </a:spcAft>
              <a:buSzPts val="1100"/>
              <a:buNone/>
            </a:pPr>
            <a:r>
              <a:t/>
            </a:r>
            <a:endParaRPr sz="2000">
              <a:solidFill>
                <a:srgbClr val="202122"/>
              </a:solidFill>
              <a:latin typeface="Times New Roman"/>
              <a:ea typeface="Times New Roman"/>
              <a:cs typeface="Times New Roman"/>
              <a:sym typeface="Times New Roman"/>
            </a:endParaRPr>
          </a:p>
          <a:p>
            <a:pPr indent="-292100" lvl="0" marL="342900" rtl="0" algn="just">
              <a:lnSpc>
                <a:spcPct val="100000"/>
              </a:lnSpc>
              <a:spcBef>
                <a:spcPts val="0"/>
              </a:spcBef>
              <a:spcAft>
                <a:spcPts val="0"/>
              </a:spcAft>
              <a:buClr>
                <a:srgbClr val="202122"/>
              </a:buClr>
              <a:buSzPts val="2000"/>
              <a:buFont typeface="Times New Roman"/>
              <a:buChar char="➢"/>
            </a:pPr>
            <a:r>
              <a:rPr lang="en-US" sz="2000">
                <a:solidFill>
                  <a:srgbClr val="202122"/>
                </a:solidFill>
                <a:latin typeface="Times New Roman"/>
                <a:ea typeface="Times New Roman"/>
                <a:cs typeface="Times New Roman"/>
                <a:sym typeface="Times New Roman"/>
              </a:rPr>
              <a:t>Its itinerary involves various </a:t>
            </a:r>
            <a:r>
              <a:rPr b="1" lang="en-US" sz="2000">
                <a:solidFill>
                  <a:srgbClr val="202122"/>
                </a:solidFill>
                <a:latin typeface="Times New Roman"/>
                <a:ea typeface="Times New Roman"/>
                <a:cs typeface="Times New Roman"/>
                <a:sym typeface="Times New Roman"/>
              </a:rPr>
              <a:t>tourist destinations of architectural as well as natural importance </a:t>
            </a:r>
            <a:r>
              <a:rPr lang="en-US" sz="2000">
                <a:solidFill>
                  <a:srgbClr val="202122"/>
                </a:solidFill>
                <a:latin typeface="Times New Roman"/>
                <a:ea typeface="Times New Roman"/>
                <a:cs typeface="Times New Roman"/>
                <a:sym typeface="Times New Roman"/>
              </a:rPr>
              <a:t>such as the Taj Mahal, Rann of Kutch and Madera.</a:t>
            </a:r>
            <a:endParaRPr sz="2000">
              <a:solidFill>
                <a:srgbClr val="202122"/>
              </a:solidFill>
              <a:latin typeface="Times New Roman"/>
              <a:ea typeface="Times New Roman"/>
              <a:cs typeface="Times New Roman"/>
              <a:sym typeface="Times New Roman"/>
            </a:endParaRPr>
          </a:p>
          <a:p>
            <a:pPr indent="0" lvl="0" marL="342900" rtl="0" algn="just">
              <a:lnSpc>
                <a:spcPct val="100000"/>
              </a:lnSpc>
              <a:spcBef>
                <a:spcPts val="0"/>
              </a:spcBef>
              <a:spcAft>
                <a:spcPts val="0"/>
              </a:spcAft>
              <a:buNone/>
            </a:pPr>
            <a:r>
              <a:t/>
            </a:r>
            <a:endParaRPr sz="2000">
              <a:solidFill>
                <a:srgbClr val="202122"/>
              </a:solidFill>
              <a:latin typeface="Times New Roman"/>
              <a:ea typeface="Times New Roman"/>
              <a:cs typeface="Times New Roman"/>
              <a:sym typeface="Times New Roman"/>
            </a:endParaRPr>
          </a:p>
          <a:p>
            <a:pPr indent="-292100" lvl="0" marL="342900" rtl="0" algn="just">
              <a:lnSpc>
                <a:spcPct val="100000"/>
              </a:lnSpc>
              <a:spcBef>
                <a:spcPts val="0"/>
              </a:spcBef>
              <a:spcAft>
                <a:spcPts val="0"/>
              </a:spcAft>
              <a:buClr>
                <a:schemeClr val="dk1"/>
              </a:buClr>
              <a:buSzPts val="2000"/>
              <a:buFont typeface="Times New Roman"/>
              <a:buChar char="➢"/>
            </a:pPr>
            <a:r>
              <a:rPr lang="en-US" sz="2000">
                <a:solidFill>
                  <a:schemeClr val="dk1"/>
                </a:solidFill>
                <a:highlight>
                  <a:schemeClr val="lt1"/>
                </a:highlight>
                <a:latin typeface="Times New Roman"/>
                <a:ea typeface="Times New Roman"/>
                <a:cs typeface="Times New Roman"/>
                <a:sym typeface="Times New Roman"/>
              </a:rPr>
              <a:t>The rake of Deccan Odyssey consist of </a:t>
            </a:r>
            <a:r>
              <a:rPr b="1" lang="en-US" sz="2000">
                <a:solidFill>
                  <a:schemeClr val="dk1"/>
                </a:solidFill>
                <a:highlight>
                  <a:schemeClr val="lt1"/>
                </a:highlight>
                <a:latin typeface="Times New Roman"/>
                <a:ea typeface="Times New Roman"/>
                <a:cs typeface="Times New Roman"/>
                <a:sym typeface="Times New Roman"/>
              </a:rPr>
              <a:t>21 Coaches (2 Presidential Suit Coach, 10 Suite Coach, 2 Power Cars, 2 Restaurant Cars, 1 Staff Car, 1 Store/Office Coach 1 Bar, 1 Spa, 1 Conference Coach) with maximum occupancy of 88 pax</a:t>
            </a:r>
            <a:r>
              <a:rPr lang="en-US" sz="2000">
                <a:solidFill>
                  <a:schemeClr val="dk1"/>
                </a:solidFill>
                <a:highlight>
                  <a:schemeClr val="lt1"/>
                </a:highlight>
                <a:latin typeface="Times New Roman"/>
                <a:ea typeface="Times New Roman"/>
                <a:cs typeface="Times New Roman"/>
                <a:sym typeface="Times New Roman"/>
              </a:rPr>
              <a:t>.</a:t>
            </a:r>
            <a:endParaRPr sz="2000">
              <a:latin typeface="Times New Roman"/>
              <a:ea typeface="Times New Roman"/>
              <a:cs typeface="Times New Roman"/>
              <a:sym typeface="Times New Roman"/>
            </a:endParaRPr>
          </a:p>
        </p:txBody>
      </p:sp>
      <p:sp>
        <p:nvSpPr>
          <p:cNvPr id="180" name="Google Shape;180;g1f9f8694917_0_279"/>
          <p:cNvSpPr txBox="1"/>
          <p:nvPr>
            <p:ph type="title"/>
          </p:nvPr>
        </p:nvSpPr>
        <p:spPr>
          <a:xfrm>
            <a:off x="964606" y="225916"/>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9020"/>
              </a:srgbClr>
            </a:outerShdw>
          </a:effectLst>
        </p:spPr>
        <p:txBody>
          <a:bodyPr anchorCtr="0" anchor="ctr" bIns="68575" lIns="68575" spcFirstLastPara="1" rIns="68575" wrap="square" tIns="34275">
            <a:normAutofit/>
          </a:bodyPr>
          <a:lstStyle/>
          <a:p>
            <a:pPr indent="-203200" lvl="0" marL="203200" rtl="0" algn="ctr">
              <a:lnSpc>
                <a:spcPct val="100000"/>
              </a:lnSpc>
              <a:spcBef>
                <a:spcPts val="0"/>
              </a:spcBef>
              <a:spcAft>
                <a:spcPts val="0"/>
              </a:spcAft>
              <a:buClr>
                <a:schemeClr val="dk1"/>
              </a:buClr>
              <a:buSzPts val="1800"/>
              <a:buFont typeface="Arial"/>
              <a:buNone/>
            </a:pPr>
            <a:r>
              <a:rPr b="1" lang="en-US" sz="2100">
                <a:solidFill>
                  <a:schemeClr val="dk1"/>
                </a:solidFill>
                <a:latin typeface="Times New Roman"/>
                <a:ea typeface="Times New Roman"/>
                <a:cs typeface="Times New Roman"/>
                <a:sym typeface="Times New Roman"/>
              </a:rPr>
              <a:t>Deccan Odyssey (MTDC-IR)</a:t>
            </a:r>
            <a:endParaRPr b="1">
              <a:latin typeface="Times New Roman"/>
              <a:ea typeface="Times New Roman"/>
              <a:cs typeface="Times New Roman"/>
              <a:sym typeface="Times New Roman"/>
            </a:endParaRPr>
          </a:p>
        </p:txBody>
      </p:sp>
      <p:sp>
        <p:nvSpPr>
          <p:cNvPr id="181" name="Google Shape;181;g1f9f8694917_0_279"/>
          <p:cNvSpPr/>
          <p:nvPr>
            <p:ph idx="12" type="sldNum"/>
          </p:nvPr>
        </p:nvSpPr>
        <p:spPr>
          <a:xfrm>
            <a:off x="82997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1f9f8694917_0_286"/>
          <p:cNvSpPr txBox="1"/>
          <p:nvPr>
            <p:ph type="title"/>
          </p:nvPr>
        </p:nvSpPr>
        <p:spPr>
          <a:xfrm>
            <a:off x="988669" y="235369"/>
            <a:ext cx="7436400" cy="3663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fontScale="90000"/>
          </a:bodyPr>
          <a:lstStyle/>
          <a:p>
            <a:pPr indent="-203200" lvl="0" marL="203200" rtl="0" algn="ctr">
              <a:lnSpc>
                <a:spcPct val="100000"/>
              </a:lnSpc>
              <a:spcBef>
                <a:spcPts val="0"/>
              </a:spcBef>
              <a:spcAft>
                <a:spcPts val="0"/>
              </a:spcAft>
              <a:buClr>
                <a:schemeClr val="dk1"/>
              </a:buClr>
              <a:buSzPct val="95238"/>
              <a:buFont typeface="Arial"/>
              <a:buNone/>
            </a:pPr>
            <a:r>
              <a:rPr b="1" lang="en-US" sz="2100">
                <a:solidFill>
                  <a:schemeClr val="dk1"/>
                </a:solidFill>
                <a:latin typeface="Times New Roman"/>
                <a:ea typeface="Times New Roman"/>
                <a:cs typeface="Times New Roman"/>
                <a:sym typeface="Times New Roman"/>
              </a:rPr>
              <a:t>Deccan Odyssey (MTDC-IR)</a:t>
            </a:r>
            <a:endParaRPr b="1">
              <a:latin typeface="Times New Roman"/>
              <a:ea typeface="Times New Roman"/>
              <a:cs typeface="Times New Roman"/>
              <a:sym typeface="Times New Roman"/>
            </a:endParaRPr>
          </a:p>
        </p:txBody>
      </p:sp>
      <p:sp>
        <p:nvSpPr>
          <p:cNvPr id="188" name="Google Shape;188;g1f9f8694917_0_286"/>
          <p:cNvSpPr txBox="1"/>
          <p:nvPr>
            <p:ph idx="1" type="body"/>
          </p:nvPr>
        </p:nvSpPr>
        <p:spPr>
          <a:xfrm>
            <a:off x="0" y="685800"/>
            <a:ext cx="8999700" cy="4457700"/>
          </a:xfrm>
          <a:prstGeom prst="rect">
            <a:avLst/>
          </a:prstGeom>
          <a:noFill/>
          <a:ln>
            <a:noFill/>
          </a:ln>
        </p:spPr>
        <p:txBody>
          <a:bodyPr anchorCtr="0" anchor="t" bIns="34275" lIns="68575" spcFirstLastPara="1" rIns="68575" wrap="square" tIns="34275">
            <a:noAutofit/>
          </a:bodyPr>
          <a:lstStyle/>
          <a:p>
            <a:pPr indent="-234950" lvl="0" marL="342900" rtl="0" algn="just">
              <a:lnSpc>
                <a:spcPct val="100000"/>
              </a:lnSpc>
              <a:spcBef>
                <a:spcPts val="0"/>
              </a:spcBef>
              <a:spcAft>
                <a:spcPts val="0"/>
              </a:spcAft>
              <a:buClr>
                <a:srgbClr val="202122"/>
              </a:buClr>
              <a:buSzPts val="1100"/>
              <a:buFont typeface="Times New Roman"/>
              <a:buChar char="➢"/>
            </a:pPr>
            <a:r>
              <a:rPr lang="en-US">
                <a:solidFill>
                  <a:srgbClr val="202122"/>
                </a:solidFill>
                <a:latin typeface="Times New Roman"/>
                <a:ea typeface="Times New Roman"/>
                <a:cs typeface="Times New Roman"/>
                <a:sym typeface="Times New Roman"/>
              </a:rPr>
              <a:t>Deccan oddyssey</a:t>
            </a:r>
            <a:r>
              <a:rPr lang="en-US">
                <a:highlight>
                  <a:srgbClr val="FFFFFF"/>
                </a:highlight>
                <a:latin typeface="Times New Roman"/>
                <a:ea typeface="Times New Roman"/>
                <a:cs typeface="Times New Roman"/>
                <a:sym typeface="Times New Roman"/>
              </a:rPr>
              <a:t> </a:t>
            </a:r>
            <a:r>
              <a:rPr lang="en-US">
                <a:solidFill>
                  <a:srgbClr val="202122"/>
                </a:solidFill>
                <a:latin typeface="Times New Roman"/>
                <a:ea typeface="Times New Roman"/>
                <a:cs typeface="Times New Roman"/>
                <a:sym typeface="Times New Roman"/>
              </a:rPr>
              <a:t>offers </a:t>
            </a:r>
            <a:r>
              <a:rPr b="1" lang="en-US">
                <a:solidFill>
                  <a:srgbClr val="202122"/>
                </a:solidFill>
                <a:latin typeface="Times New Roman"/>
                <a:ea typeface="Times New Roman"/>
                <a:cs typeface="Times New Roman"/>
                <a:sym typeface="Times New Roman"/>
              </a:rPr>
              <a:t>Six itineraries of 7 N/ 8 D</a:t>
            </a:r>
            <a:r>
              <a:rPr lang="en-US">
                <a:solidFill>
                  <a:srgbClr val="202122"/>
                </a:solidFill>
                <a:latin typeface="Times New Roman"/>
                <a:ea typeface="Times New Roman"/>
                <a:cs typeface="Times New Roman"/>
                <a:sym typeface="Times New Roman"/>
              </a:rPr>
              <a:t>:</a:t>
            </a:r>
            <a:endParaRPr>
              <a:solidFill>
                <a:srgbClr val="202122"/>
              </a:solidFill>
              <a:latin typeface="Times New Roman"/>
              <a:ea typeface="Times New Roman"/>
              <a:cs typeface="Times New Roman"/>
              <a:sym typeface="Times New Roman"/>
            </a:endParaRPr>
          </a:p>
          <a:p>
            <a:pPr indent="0" lvl="0" marL="127000" rtl="0" algn="just">
              <a:lnSpc>
                <a:spcPct val="100000"/>
              </a:lnSpc>
              <a:spcBef>
                <a:spcPts val="0"/>
              </a:spcBef>
              <a:spcAft>
                <a:spcPts val="0"/>
              </a:spcAft>
              <a:buSzPts val="1100"/>
              <a:buNone/>
            </a:pPr>
            <a:r>
              <a:rPr lang="en-US" sz="1800">
                <a:solidFill>
                  <a:srgbClr val="202122"/>
                </a:solidFill>
                <a:latin typeface="Times New Roman"/>
                <a:ea typeface="Times New Roman"/>
                <a:cs typeface="Times New Roman"/>
                <a:sym typeface="Times New Roman"/>
              </a:rPr>
              <a:t>1.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 Nashik Road, Aurangabad,               Pachora, Kolhapur, Goa, Sawantwadi,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a:t>
            </a:r>
            <a:endParaRPr sz="1800">
              <a:solidFill>
                <a:srgbClr val="202122"/>
              </a:solidFill>
              <a:latin typeface="Times New Roman"/>
              <a:ea typeface="Times New Roman"/>
              <a:cs typeface="Times New Roman"/>
              <a:sym typeface="Times New Roman"/>
            </a:endParaRPr>
          </a:p>
          <a:p>
            <a:pPr indent="0" lvl="0" marL="127000" rtl="0" algn="just">
              <a:lnSpc>
                <a:spcPct val="100000"/>
              </a:lnSpc>
              <a:spcBef>
                <a:spcPts val="0"/>
              </a:spcBef>
              <a:spcAft>
                <a:spcPts val="0"/>
              </a:spcAft>
              <a:buSzPts val="1100"/>
              <a:buNone/>
            </a:pPr>
            <a:r>
              <a:rPr lang="en-US" sz="1800">
                <a:solidFill>
                  <a:srgbClr val="202122"/>
                </a:solidFill>
                <a:latin typeface="Times New Roman"/>
                <a:ea typeface="Times New Roman"/>
                <a:cs typeface="Times New Roman"/>
                <a:sym typeface="Times New Roman"/>
              </a:rPr>
              <a:t>2.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 Badodara, Palitana, Veraval, Viramgam, Patan, Nashik Road,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a:t>
            </a:r>
            <a:endParaRPr sz="1800">
              <a:solidFill>
                <a:srgbClr val="202122"/>
              </a:solidFill>
              <a:latin typeface="Times New Roman"/>
              <a:ea typeface="Times New Roman"/>
              <a:cs typeface="Times New Roman"/>
              <a:sym typeface="Times New Roman"/>
            </a:endParaRPr>
          </a:p>
          <a:p>
            <a:pPr indent="0" lvl="0" marL="127000" rtl="0" algn="just">
              <a:lnSpc>
                <a:spcPct val="100000"/>
              </a:lnSpc>
              <a:spcBef>
                <a:spcPts val="0"/>
              </a:spcBef>
              <a:spcAft>
                <a:spcPts val="0"/>
              </a:spcAft>
              <a:buSzPts val="1100"/>
              <a:buNone/>
            </a:pPr>
            <a:r>
              <a:rPr lang="en-US" sz="1800">
                <a:solidFill>
                  <a:srgbClr val="202122"/>
                </a:solidFill>
                <a:latin typeface="Times New Roman"/>
                <a:ea typeface="Times New Roman"/>
                <a:cs typeface="Times New Roman"/>
                <a:sym typeface="Times New Roman"/>
              </a:rPr>
              <a:t>3.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 , Badodara, Udaipur, Jodhpur Ranthambore, Agra, Delhi.</a:t>
            </a:r>
            <a:endParaRPr sz="1800">
              <a:solidFill>
                <a:srgbClr val="202122"/>
              </a:solidFill>
              <a:latin typeface="Times New Roman"/>
              <a:ea typeface="Times New Roman"/>
              <a:cs typeface="Times New Roman"/>
              <a:sym typeface="Times New Roman"/>
            </a:endParaRPr>
          </a:p>
          <a:p>
            <a:pPr indent="0" lvl="0" marL="127000" rtl="0" algn="just">
              <a:lnSpc>
                <a:spcPct val="100000"/>
              </a:lnSpc>
              <a:spcBef>
                <a:spcPts val="0"/>
              </a:spcBef>
              <a:spcAft>
                <a:spcPts val="0"/>
              </a:spcAft>
              <a:buSzPts val="1100"/>
              <a:buNone/>
            </a:pPr>
            <a:r>
              <a:rPr lang="en-US" sz="1800">
                <a:solidFill>
                  <a:srgbClr val="202122"/>
                </a:solidFill>
                <a:latin typeface="Times New Roman"/>
                <a:ea typeface="Times New Roman"/>
                <a:cs typeface="Times New Roman"/>
                <a:sym typeface="Times New Roman"/>
              </a:rPr>
              <a:t>4. Delhi, Ranthambore, Agra, Jaipur, Udaipur, Vadodara, Aurangabad,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 </a:t>
            </a:r>
            <a:endParaRPr sz="1800">
              <a:solidFill>
                <a:srgbClr val="202122"/>
              </a:solidFill>
              <a:latin typeface="Times New Roman"/>
              <a:ea typeface="Times New Roman"/>
              <a:cs typeface="Times New Roman"/>
              <a:sym typeface="Times New Roman"/>
            </a:endParaRPr>
          </a:p>
          <a:p>
            <a:pPr indent="0" lvl="0" marL="127000" rtl="0" algn="just">
              <a:lnSpc>
                <a:spcPct val="100000"/>
              </a:lnSpc>
              <a:spcBef>
                <a:spcPts val="0"/>
              </a:spcBef>
              <a:spcAft>
                <a:spcPts val="0"/>
              </a:spcAft>
              <a:buSzPts val="1100"/>
              <a:buNone/>
            </a:pPr>
            <a:r>
              <a:rPr lang="en-US" sz="1800">
                <a:solidFill>
                  <a:srgbClr val="202122"/>
                </a:solidFill>
                <a:latin typeface="Times New Roman"/>
                <a:ea typeface="Times New Roman"/>
                <a:cs typeface="Times New Roman"/>
                <a:sym typeface="Times New Roman"/>
              </a:rPr>
              <a:t>5</a:t>
            </a:r>
            <a:r>
              <a:rPr lang="en-US" sz="1800">
                <a:latin typeface="Times New Roman"/>
                <a:ea typeface="Times New Roman"/>
                <a:cs typeface="Times New Roman"/>
                <a:sym typeface="Times New Roman"/>
              </a:rPr>
              <a:t> Chhatrapati Shivaji Maharaj Terminus (Mumbai)</a:t>
            </a:r>
            <a:r>
              <a:rPr lang="en-US" sz="1800">
                <a:solidFill>
                  <a:srgbClr val="202122"/>
                </a:solidFill>
                <a:latin typeface="Times New Roman"/>
                <a:ea typeface="Times New Roman"/>
                <a:cs typeface="Times New Roman"/>
                <a:sym typeface="Times New Roman"/>
              </a:rPr>
              <a:t>, - Bijapur, Hospet, Hyderabad, Aurangabad, Pachora -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a:t>
            </a:r>
            <a:endParaRPr sz="1800">
              <a:solidFill>
                <a:srgbClr val="202122"/>
              </a:solidFill>
              <a:latin typeface="Times New Roman"/>
              <a:ea typeface="Times New Roman"/>
              <a:cs typeface="Times New Roman"/>
              <a:sym typeface="Times New Roman"/>
            </a:endParaRPr>
          </a:p>
          <a:p>
            <a:pPr indent="0" lvl="0" marL="127000" rtl="0" algn="just">
              <a:lnSpc>
                <a:spcPct val="100000"/>
              </a:lnSpc>
              <a:spcBef>
                <a:spcPts val="0"/>
              </a:spcBef>
              <a:spcAft>
                <a:spcPts val="0"/>
              </a:spcAft>
              <a:buSzPts val="1100"/>
              <a:buNone/>
            </a:pPr>
            <a:r>
              <a:rPr lang="en-US" sz="1800">
                <a:solidFill>
                  <a:srgbClr val="202122"/>
                </a:solidFill>
                <a:latin typeface="Times New Roman"/>
                <a:ea typeface="Times New Roman"/>
                <a:cs typeface="Times New Roman"/>
                <a:sym typeface="Times New Roman"/>
              </a:rPr>
              <a:t>6</a:t>
            </a:r>
            <a:r>
              <a:rPr lang="en-US" sz="1800">
                <a:latin typeface="Times New Roman"/>
                <a:ea typeface="Times New Roman"/>
                <a:cs typeface="Times New Roman"/>
                <a:sym typeface="Times New Roman"/>
              </a:rPr>
              <a:t> Chhatrapati Shivaji Maharaj Terminus (Mumbai)</a:t>
            </a:r>
            <a:r>
              <a:rPr lang="en-US" sz="1800">
                <a:solidFill>
                  <a:srgbClr val="202122"/>
                </a:solidFill>
                <a:latin typeface="Times New Roman"/>
                <a:ea typeface="Times New Roman"/>
                <a:cs typeface="Times New Roman"/>
                <a:sym typeface="Times New Roman"/>
              </a:rPr>
              <a:t>,, Aurangabad, Ramtek, Warora, Pachora, Nashik Road, </a:t>
            </a:r>
            <a:r>
              <a:rPr lang="en-US" sz="1800">
                <a:latin typeface="Times New Roman"/>
                <a:ea typeface="Times New Roman"/>
                <a:cs typeface="Times New Roman"/>
                <a:sym typeface="Times New Roman"/>
              </a:rPr>
              <a:t>Chhatrapati Shivaji Maharaj Terminus (Mumbai)</a:t>
            </a:r>
            <a:r>
              <a:rPr lang="en-US" sz="1800">
                <a:solidFill>
                  <a:srgbClr val="202122"/>
                </a:solidFill>
                <a:latin typeface="Times New Roman"/>
                <a:ea typeface="Times New Roman"/>
                <a:cs typeface="Times New Roman"/>
                <a:sym typeface="Times New Roman"/>
              </a:rPr>
              <a:t>.</a:t>
            </a:r>
            <a:endParaRPr>
              <a:solidFill>
                <a:srgbClr val="202122"/>
              </a:solidFill>
              <a:latin typeface="Times New Roman"/>
              <a:ea typeface="Times New Roman"/>
              <a:cs typeface="Times New Roman"/>
              <a:sym typeface="Times New Roman"/>
            </a:endParaRPr>
          </a:p>
          <a:p>
            <a:pPr indent="-234950" lvl="0" marL="342900" rtl="0" algn="just">
              <a:lnSpc>
                <a:spcPct val="100000"/>
              </a:lnSpc>
              <a:spcBef>
                <a:spcPts val="0"/>
              </a:spcBef>
              <a:spcAft>
                <a:spcPts val="0"/>
              </a:spcAft>
              <a:buClr>
                <a:srgbClr val="202122"/>
              </a:buClr>
              <a:buSzPts val="1100"/>
              <a:buFont typeface="Times New Roman"/>
              <a:buChar char="➢"/>
            </a:pPr>
            <a:r>
              <a:rPr b="1" lang="en-US" sz="1800">
                <a:solidFill>
                  <a:srgbClr val="202122"/>
                </a:solidFill>
                <a:latin typeface="Times New Roman"/>
                <a:ea typeface="Times New Roman"/>
                <a:cs typeface="Times New Roman"/>
                <a:sym typeface="Times New Roman"/>
              </a:rPr>
              <a:t>MTDC has not commenced operation after COVID- 19 pandemic.  New package cost is </a:t>
            </a:r>
            <a:r>
              <a:rPr b="1" lang="en-US" sz="1800">
                <a:solidFill>
                  <a:srgbClr val="202122"/>
                </a:solidFill>
                <a:latin typeface="Times New Roman"/>
                <a:ea typeface="Times New Roman"/>
                <a:cs typeface="Times New Roman"/>
                <a:sym typeface="Times New Roman"/>
              </a:rPr>
              <a:t>expected</a:t>
            </a:r>
            <a:r>
              <a:rPr b="1" lang="en-US" sz="1800">
                <a:solidFill>
                  <a:srgbClr val="202122"/>
                </a:solidFill>
                <a:latin typeface="Times New Roman"/>
                <a:ea typeface="Times New Roman"/>
                <a:cs typeface="Times New Roman"/>
                <a:sym typeface="Times New Roman"/>
              </a:rPr>
              <a:t> once train is ready to commence operation after its interior refurbishment</a:t>
            </a:r>
            <a:r>
              <a:rPr b="1" lang="en-US">
                <a:solidFill>
                  <a:srgbClr val="202122"/>
                </a:solidFill>
                <a:latin typeface="Times New Roman"/>
                <a:ea typeface="Times New Roman"/>
                <a:cs typeface="Times New Roman"/>
                <a:sym typeface="Times New Roman"/>
              </a:rPr>
              <a:t>.  </a:t>
            </a:r>
            <a:endParaRPr>
              <a:solidFill>
                <a:srgbClr val="202122"/>
              </a:solidFill>
              <a:latin typeface="Times New Roman"/>
              <a:ea typeface="Times New Roman"/>
              <a:cs typeface="Times New Roman"/>
              <a:sym typeface="Times New Roman"/>
            </a:endParaRPr>
          </a:p>
          <a:p>
            <a:pPr indent="0" lvl="0" marL="127000" rtl="0" algn="just">
              <a:lnSpc>
                <a:spcPct val="100000"/>
              </a:lnSpc>
              <a:spcBef>
                <a:spcPts val="900"/>
              </a:spcBef>
              <a:spcAft>
                <a:spcPts val="0"/>
              </a:spcAft>
              <a:buSzPts val="1100"/>
              <a:buNone/>
            </a:pPr>
            <a:r>
              <a:rPr lang="en-US" sz="1500">
                <a:solidFill>
                  <a:srgbClr val="202122"/>
                </a:solidFill>
                <a:latin typeface="Times New Roman"/>
                <a:ea typeface="Times New Roman"/>
                <a:cs typeface="Times New Roman"/>
                <a:sym typeface="Times New Roman"/>
              </a:rPr>
              <a:t> </a:t>
            </a:r>
            <a:endParaRPr sz="1500">
              <a:solidFill>
                <a:srgbClr val="202122"/>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b="1" sz="1500">
              <a:latin typeface="Times New Roman"/>
              <a:ea typeface="Times New Roman"/>
              <a:cs typeface="Times New Roman"/>
              <a:sym typeface="Times New Roman"/>
            </a:endParaRPr>
          </a:p>
        </p:txBody>
      </p:sp>
      <p:sp>
        <p:nvSpPr>
          <p:cNvPr id="189" name="Google Shape;189;g1f9f8694917_0_286"/>
          <p:cNvSpPr/>
          <p:nvPr>
            <p:ph idx="12" type="sldNum"/>
          </p:nvPr>
        </p:nvSpPr>
        <p:spPr>
          <a:xfrm>
            <a:off x="82997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1f9f8694917_0_293"/>
          <p:cNvSpPr txBox="1"/>
          <p:nvPr>
            <p:ph type="title"/>
          </p:nvPr>
        </p:nvSpPr>
        <p:spPr>
          <a:xfrm>
            <a:off x="9124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fontScale="90000"/>
          </a:bodyPr>
          <a:lstStyle/>
          <a:p>
            <a:pPr indent="0" lvl="0" marL="0" rtl="0" algn="ctr">
              <a:lnSpc>
                <a:spcPct val="115000"/>
              </a:lnSpc>
              <a:spcBef>
                <a:spcPts val="500"/>
              </a:spcBef>
              <a:spcAft>
                <a:spcPts val="0"/>
              </a:spcAft>
              <a:buSzPct val="71428"/>
              <a:buNone/>
            </a:pPr>
            <a:r>
              <a:rPr b="1" lang="en-US" sz="2100">
                <a:solidFill>
                  <a:schemeClr val="dk1"/>
                </a:solidFill>
                <a:latin typeface="Times New Roman"/>
                <a:ea typeface="Times New Roman"/>
                <a:cs typeface="Times New Roman"/>
                <a:sym typeface="Times New Roman"/>
              </a:rPr>
              <a:t>GOLDEN CHARIOT </a:t>
            </a:r>
            <a:br>
              <a:rPr b="1" lang="en-US" sz="2100">
                <a:solidFill>
                  <a:schemeClr val="dk1"/>
                </a:solidFill>
                <a:latin typeface="Times New Roman"/>
                <a:ea typeface="Times New Roman"/>
                <a:cs typeface="Times New Roman"/>
                <a:sym typeface="Times New Roman"/>
              </a:rPr>
            </a:br>
            <a:r>
              <a:rPr b="1" lang="en-US" sz="2100">
                <a:solidFill>
                  <a:schemeClr val="dk1"/>
                </a:solidFill>
                <a:latin typeface="Times New Roman"/>
                <a:ea typeface="Times New Roman"/>
                <a:cs typeface="Times New Roman"/>
                <a:sym typeface="Times New Roman"/>
              </a:rPr>
              <a:t>(in association with KSTDC) </a:t>
            </a:r>
            <a:endParaRPr sz="2100">
              <a:solidFill>
                <a:srgbClr val="202122"/>
              </a:solidFill>
              <a:highlight>
                <a:srgbClr val="FFFFFF"/>
              </a:highlight>
              <a:latin typeface="Times New Roman"/>
              <a:ea typeface="Times New Roman"/>
              <a:cs typeface="Times New Roman"/>
              <a:sym typeface="Times New Roman"/>
            </a:endParaRPr>
          </a:p>
        </p:txBody>
      </p:sp>
      <p:sp>
        <p:nvSpPr>
          <p:cNvPr id="196" name="Google Shape;196;g1f9f8694917_0_293"/>
          <p:cNvSpPr txBox="1"/>
          <p:nvPr>
            <p:ph idx="1" type="body"/>
          </p:nvPr>
        </p:nvSpPr>
        <p:spPr>
          <a:xfrm>
            <a:off x="171281" y="904574"/>
            <a:ext cx="8811300" cy="3992100"/>
          </a:xfrm>
          <a:prstGeom prst="rect">
            <a:avLst/>
          </a:prstGeom>
          <a:noFill/>
          <a:ln>
            <a:noFill/>
          </a:ln>
        </p:spPr>
        <p:txBody>
          <a:bodyPr anchorCtr="0" anchor="t" bIns="34275" lIns="68575" spcFirstLastPara="1" rIns="68575" wrap="square" tIns="34275">
            <a:noAutofit/>
          </a:bodyPr>
          <a:lstStyle/>
          <a:p>
            <a:pPr indent="-69850" lvl="0" marL="0" rtl="0" algn="just">
              <a:lnSpc>
                <a:spcPct val="115000"/>
              </a:lnSpc>
              <a:spcBef>
                <a:spcPts val="500"/>
              </a:spcBef>
              <a:spcAft>
                <a:spcPts val="0"/>
              </a:spcAft>
              <a:buClr>
                <a:schemeClr val="dk1"/>
              </a:buClr>
              <a:buSzPts val="1100"/>
              <a:buFont typeface="Noto Sans Symbols"/>
              <a:buChar char="⮚"/>
            </a:pPr>
            <a:r>
              <a:rPr lang="en-US" sz="1900">
                <a:solidFill>
                  <a:schemeClr val="dk1"/>
                </a:solidFill>
                <a:highlight>
                  <a:srgbClr val="FFFFFF"/>
                </a:highlight>
                <a:latin typeface="Times New Roman"/>
                <a:ea typeface="Times New Roman"/>
                <a:cs typeface="Times New Roman"/>
                <a:sym typeface="Times New Roman"/>
              </a:rPr>
              <a:t>The Golden Chariot is a </a:t>
            </a:r>
            <a:r>
              <a:rPr b="1" lang="en-US" sz="1900">
                <a:solidFill>
                  <a:schemeClr val="dk1"/>
                </a:solidFill>
                <a:highlight>
                  <a:srgbClr val="FFFFFF"/>
                </a:highlight>
                <a:latin typeface="Times New Roman"/>
                <a:ea typeface="Times New Roman"/>
                <a:cs typeface="Times New Roman"/>
                <a:sym typeface="Times New Roman"/>
              </a:rPr>
              <a:t>luxury tourist train</a:t>
            </a:r>
            <a:r>
              <a:rPr lang="en-US" sz="1900">
                <a:solidFill>
                  <a:schemeClr val="dk1"/>
                </a:solidFill>
                <a:highlight>
                  <a:srgbClr val="FFFFFF"/>
                </a:highlight>
                <a:latin typeface="Times New Roman"/>
                <a:ea typeface="Times New Roman"/>
                <a:cs typeface="Times New Roman"/>
                <a:sym typeface="Times New Roman"/>
              </a:rPr>
              <a:t> that connects the important tourist spots in the Indian states of Karnataka, Goa, Kerala &amp; Tamil Nadu as well as Pondicherry, depending on the selected itinerary. It is named after the Stone Chariot in the Vitthala Temple at Hampi. </a:t>
            </a:r>
            <a:endParaRPr sz="1900">
              <a:solidFill>
                <a:schemeClr val="dk1"/>
              </a:solidFill>
              <a:highlight>
                <a:srgbClr val="FFFFFF"/>
              </a:highlight>
              <a:latin typeface="Times New Roman"/>
              <a:ea typeface="Times New Roman"/>
              <a:cs typeface="Times New Roman"/>
              <a:sym typeface="Times New Roman"/>
            </a:endParaRPr>
          </a:p>
          <a:p>
            <a:pPr indent="-69850" lvl="0" marL="0" rtl="0" algn="just">
              <a:lnSpc>
                <a:spcPct val="115000"/>
              </a:lnSpc>
              <a:spcBef>
                <a:spcPts val="500"/>
              </a:spcBef>
              <a:spcAft>
                <a:spcPts val="0"/>
              </a:spcAft>
              <a:buClr>
                <a:schemeClr val="dk1"/>
              </a:buClr>
              <a:buSzPts val="1100"/>
              <a:buFont typeface="Noto Sans Symbols"/>
              <a:buChar char="⮚"/>
            </a:pPr>
            <a:r>
              <a:rPr lang="en-US" sz="1900">
                <a:solidFill>
                  <a:schemeClr val="dk1"/>
                </a:solidFill>
                <a:highlight>
                  <a:schemeClr val="lt1"/>
                </a:highlight>
                <a:latin typeface="Times New Roman"/>
                <a:ea typeface="Times New Roman"/>
                <a:cs typeface="Times New Roman"/>
                <a:sym typeface="Times New Roman"/>
              </a:rPr>
              <a:t>MOU between the state tourism board (KSTDC) and the Indian Railways was signed in 2002. Later the Integral Coach Factory (ICF) was assigned the task to give shape to this luxury train. </a:t>
            </a:r>
            <a:endParaRPr sz="1900">
              <a:solidFill>
                <a:schemeClr val="dk1"/>
              </a:solidFill>
              <a:highlight>
                <a:schemeClr val="lt1"/>
              </a:highlight>
              <a:latin typeface="Times New Roman"/>
              <a:ea typeface="Times New Roman"/>
              <a:cs typeface="Times New Roman"/>
              <a:sym typeface="Times New Roman"/>
            </a:endParaRPr>
          </a:p>
          <a:p>
            <a:pPr indent="-69850" lvl="0" marL="0" rtl="0" algn="just">
              <a:lnSpc>
                <a:spcPct val="115000"/>
              </a:lnSpc>
              <a:spcBef>
                <a:spcPts val="500"/>
              </a:spcBef>
              <a:spcAft>
                <a:spcPts val="500"/>
              </a:spcAft>
              <a:buClr>
                <a:schemeClr val="dk1"/>
              </a:buClr>
              <a:buSzPts val="1100"/>
              <a:buFont typeface="Noto Sans Symbols"/>
              <a:buChar char="⮚"/>
            </a:pPr>
            <a:r>
              <a:rPr lang="en-US" sz="1900">
                <a:solidFill>
                  <a:schemeClr val="dk1"/>
                </a:solidFill>
                <a:highlight>
                  <a:srgbClr val="FFFFFF"/>
                </a:highlight>
                <a:latin typeface="Times New Roman"/>
                <a:ea typeface="Times New Roman"/>
                <a:cs typeface="Times New Roman"/>
                <a:sym typeface="Times New Roman"/>
              </a:rPr>
              <a:t>An inauguration ceremony was organized at the Yeshwanthpur Railway Station wherein Hon’ble President of INDIA Smt. Pratibha Devisingh Patil flagged off the train. Finally on </a:t>
            </a:r>
            <a:r>
              <a:rPr b="1" lang="en-US" sz="1900">
                <a:solidFill>
                  <a:schemeClr val="dk1"/>
                </a:solidFill>
                <a:highlight>
                  <a:srgbClr val="FFFFFF"/>
                </a:highlight>
                <a:latin typeface="Times New Roman"/>
                <a:ea typeface="Times New Roman"/>
                <a:cs typeface="Times New Roman"/>
                <a:sym typeface="Times New Roman"/>
              </a:rPr>
              <a:t>10 March 2008, Golden Chariot chugged on its maiden journey</a:t>
            </a:r>
            <a:r>
              <a:rPr lang="en-US" sz="1900">
                <a:solidFill>
                  <a:schemeClr val="dk1"/>
                </a:solidFill>
                <a:highlight>
                  <a:srgbClr val="FFFFFF"/>
                </a:highlight>
                <a:latin typeface="Times New Roman"/>
                <a:ea typeface="Times New Roman"/>
                <a:cs typeface="Times New Roman"/>
                <a:sym typeface="Times New Roman"/>
              </a:rPr>
              <a:t> from Bangalore to Goa. It ge</a:t>
            </a:r>
            <a:r>
              <a:rPr lang="en-US" sz="1900">
                <a:solidFill>
                  <a:schemeClr val="dk1"/>
                </a:solidFill>
                <a:highlight>
                  <a:schemeClr val="lt1"/>
                </a:highlight>
                <a:latin typeface="Times New Roman"/>
                <a:ea typeface="Times New Roman"/>
                <a:cs typeface="Times New Roman"/>
                <a:sym typeface="Times New Roman"/>
              </a:rPr>
              <a:t>nerally runs weekly during the months of </a:t>
            </a:r>
            <a:r>
              <a:rPr b="1" lang="en-US" sz="1900">
                <a:solidFill>
                  <a:schemeClr val="dk1"/>
                </a:solidFill>
                <a:highlight>
                  <a:schemeClr val="lt1"/>
                </a:highlight>
                <a:latin typeface="Times New Roman"/>
                <a:ea typeface="Times New Roman"/>
                <a:cs typeface="Times New Roman"/>
                <a:sym typeface="Times New Roman"/>
              </a:rPr>
              <a:t>October–March</a:t>
            </a:r>
            <a:r>
              <a:rPr lang="en-US" sz="1900">
                <a:solidFill>
                  <a:schemeClr val="dk1"/>
                </a:solidFill>
                <a:highlight>
                  <a:schemeClr val="lt1"/>
                </a:highlight>
                <a:latin typeface="Times New Roman"/>
                <a:ea typeface="Times New Roman"/>
                <a:cs typeface="Times New Roman"/>
                <a:sym typeface="Times New Roman"/>
              </a:rPr>
              <a:t>. </a:t>
            </a:r>
            <a:endParaRPr sz="1900">
              <a:solidFill>
                <a:schemeClr val="dk1"/>
              </a:solidFill>
              <a:highlight>
                <a:srgbClr val="FFFFFF"/>
              </a:highlight>
              <a:latin typeface="Times New Roman"/>
              <a:ea typeface="Times New Roman"/>
              <a:cs typeface="Times New Roman"/>
              <a:sym typeface="Times New Roman"/>
            </a:endParaRPr>
          </a:p>
        </p:txBody>
      </p:sp>
      <p:sp>
        <p:nvSpPr>
          <p:cNvPr id="197" name="Google Shape;197;g1f9f8694917_0_293"/>
          <p:cNvSpPr/>
          <p:nvPr>
            <p:ph idx="12" type="sldNum"/>
          </p:nvPr>
        </p:nvSpPr>
        <p:spPr>
          <a:xfrm>
            <a:off x="83759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2"/>
          <p:cNvSpPr txBox="1"/>
          <p:nvPr/>
        </p:nvSpPr>
        <p:spPr>
          <a:xfrm>
            <a:off x="470125" y="570700"/>
            <a:ext cx="8259300" cy="3740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300"/>
              <a:buFont typeface="Arial"/>
              <a:buNone/>
            </a:pPr>
            <a:r>
              <a:rPr b="1" i="0" lang="en-US" sz="2800" u="none" cap="none" strike="noStrike">
                <a:solidFill>
                  <a:srgbClr val="000000"/>
                </a:solidFill>
                <a:latin typeface="Times New Roman"/>
                <a:ea typeface="Times New Roman"/>
                <a:cs typeface="Times New Roman"/>
                <a:sym typeface="Times New Roman"/>
              </a:rPr>
              <a:t>VISION STATEMENT</a:t>
            </a:r>
            <a:endParaRPr b="1" i="0" sz="2800" u="none" cap="none"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0000"/>
              </a:buClr>
              <a:buSzPts val="2300"/>
              <a:buFont typeface="Arial"/>
              <a:buNone/>
            </a:pPr>
            <a:r>
              <a:rPr b="0" i="0" lang="en-US" sz="2300" u="none" cap="none" strike="noStrike">
                <a:solidFill>
                  <a:srgbClr val="000000"/>
                </a:solidFill>
                <a:latin typeface="Times New Roman"/>
                <a:ea typeface="Times New Roman"/>
                <a:cs typeface="Times New Roman"/>
                <a:sym typeface="Times New Roman"/>
              </a:rPr>
              <a:t> </a:t>
            </a:r>
            <a:endParaRPr b="0" i="0" sz="1900" u="none" cap="none" strike="noStrike">
              <a:solidFill>
                <a:srgbClr val="000000"/>
              </a:solidFill>
              <a:latin typeface="Times New Roman"/>
              <a:ea typeface="Times New Roman"/>
              <a:cs typeface="Times New Roman"/>
              <a:sym typeface="Times New Roman"/>
            </a:endParaRPr>
          </a:p>
          <a:p>
            <a:pPr indent="-228600" lvl="0" marL="228600" marR="0" rtl="0" algn="just">
              <a:lnSpc>
                <a:spcPct val="100000"/>
              </a:lnSpc>
              <a:spcBef>
                <a:spcPts val="0"/>
              </a:spcBef>
              <a:spcAft>
                <a:spcPts val="0"/>
              </a:spcAft>
              <a:buClr>
                <a:srgbClr val="000000"/>
              </a:buClr>
              <a:buSzPts val="2800"/>
              <a:buFont typeface="Times New Roman"/>
              <a:buChar char="•"/>
            </a:pPr>
            <a:r>
              <a:rPr b="0" i="0" lang="en-US" sz="2300" u="none" cap="none" strike="noStrike">
                <a:solidFill>
                  <a:srgbClr val="000000"/>
                </a:solidFill>
                <a:latin typeface="Times New Roman"/>
                <a:ea typeface="Times New Roman"/>
                <a:cs typeface="Times New Roman"/>
                <a:sym typeface="Times New Roman"/>
              </a:rPr>
              <a:t>To showcase India’s rich cultural heritage and magnificent historical places to the people of India and the world through Bharat Gaurav Trains. </a:t>
            </a:r>
            <a:endParaRPr b="0" i="0" sz="1900" u="none" cap="none" strike="noStrike">
              <a:solidFill>
                <a:srgbClr val="000000"/>
              </a:solidFill>
              <a:latin typeface="Times New Roman"/>
              <a:ea typeface="Times New Roman"/>
              <a:cs typeface="Times New Roman"/>
              <a:sym typeface="Times New Roman"/>
            </a:endParaRPr>
          </a:p>
          <a:p>
            <a:pPr indent="-228600" lvl="0" marL="228600" marR="0" rtl="0" algn="just">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Times New Roman"/>
              <a:ea typeface="Times New Roman"/>
              <a:cs typeface="Times New Roman"/>
              <a:sym typeface="Times New Roman"/>
            </a:endParaRPr>
          </a:p>
          <a:p>
            <a:pPr indent="-228600" lvl="0" marL="228600" marR="0" rtl="0" algn="just">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Times New Roman"/>
              <a:ea typeface="Times New Roman"/>
              <a:cs typeface="Times New Roman"/>
              <a:sym typeface="Times New Roman"/>
            </a:endParaRPr>
          </a:p>
          <a:p>
            <a:pPr indent="-228600" lvl="0" marL="228600" marR="0" rtl="0" algn="just">
              <a:lnSpc>
                <a:spcPct val="100000"/>
              </a:lnSpc>
              <a:spcBef>
                <a:spcPts val="0"/>
              </a:spcBef>
              <a:spcAft>
                <a:spcPts val="0"/>
              </a:spcAft>
              <a:buClr>
                <a:srgbClr val="000000"/>
              </a:buClr>
              <a:buSzPts val="2800"/>
              <a:buFont typeface="Times New Roman"/>
              <a:buChar char="•"/>
            </a:pPr>
            <a:r>
              <a:rPr b="0" i="0" lang="en-US" sz="2300" u="none" cap="none" strike="noStrike">
                <a:solidFill>
                  <a:srgbClr val="000000"/>
                </a:solidFill>
                <a:latin typeface="Times New Roman"/>
                <a:ea typeface="Times New Roman"/>
                <a:cs typeface="Times New Roman"/>
                <a:sym typeface="Times New Roman"/>
              </a:rPr>
              <a:t>The core strength of the professionals of tourism sector would be leveraged to develop/identify tourist circuits  and  run theme- based trains to tap the vast tourism potential of India. </a:t>
            </a:r>
            <a:endParaRPr b="0" i="0" sz="1900" u="none" cap="none" strike="noStrike">
              <a:solidFill>
                <a:srgbClr val="000000"/>
              </a:solidFill>
              <a:latin typeface="Times New Roman"/>
              <a:ea typeface="Times New Roman"/>
              <a:cs typeface="Times New Roman"/>
              <a:sym typeface="Times New Roman"/>
            </a:endParaRPr>
          </a:p>
        </p:txBody>
      </p:sp>
      <p:sp>
        <p:nvSpPr>
          <p:cNvPr id="70" name="Google Shape;70;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g1f9f8694917_0_300"/>
          <p:cNvSpPr txBox="1"/>
          <p:nvPr>
            <p:ph type="title"/>
          </p:nvPr>
        </p:nvSpPr>
        <p:spPr>
          <a:xfrm>
            <a:off x="9124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fontScale="90000"/>
          </a:bodyPr>
          <a:lstStyle/>
          <a:p>
            <a:pPr indent="0" lvl="0" marL="0" rtl="0" algn="ctr">
              <a:lnSpc>
                <a:spcPct val="100000"/>
              </a:lnSpc>
              <a:spcBef>
                <a:spcPts val="0"/>
              </a:spcBef>
              <a:spcAft>
                <a:spcPts val="0"/>
              </a:spcAft>
              <a:buSzPct val="71428"/>
              <a:buNone/>
            </a:pPr>
            <a:r>
              <a:rPr b="1" lang="en-US" sz="2100">
                <a:solidFill>
                  <a:schemeClr val="dk1"/>
                </a:solidFill>
                <a:latin typeface="Times New Roman"/>
                <a:ea typeface="Times New Roman"/>
                <a:cs typeface="Times New Roman"/>
                <a:sym typeface="Times New Roman"/>
              </a:rPr>
              <a:t>GOLDEN CHARIOT </a:t>
            </a:r>
            <a:br>
              <a:rPr b="1" lang="en-US" sz="2100">
                <a:solidFill>
                  <a:schemeClr val="dk1"/>
                </a:solidFill>
                <a:latin typeface="Times New Roman"/>
                <a:ea typeface="Times New Roman"/>
                <a:cs typeface="Times New Roman"/>
                <a:sym typeface="Times New Roman"/>
              </a:rPr>
            </a:br>
            <a:r>
              <a:rPr b="1" lang="en-US" sz="2100">
                <a:solidFill>
                  <a:schemeClr val="dk1"/>
                </a:solidFill>
                <a:latin typeface="Times New Roman"/>
                <a:ea typeface="Times New Roman"/>
                <a:cs typeface="Times New Roman"/>
                <a:sym typeface="Times New Roman"/>
              </a:rPr>
              <a:t>(in association with KSTDC) </a:t>
            </a:r>
            <a:endParaRPr b="1">
              <a:latin typeface="Times New Roman"/>
              <a:ea typeface="Times New Roman"/>
              <a:cs typeface="Times New Roman"/>
              <a:sym typeface="Times New Roman"/>
            </a:endParaRPr>
          </a:p>
        </p:txBody>
      </p:sp>
      <p:sp>
        <p:nvSpPr>
          <p:cNvPr id="204" name="Google Shape;204;g1f9f8694917_0_300"/>
          <p:cNvSpPr txBox="1"/>
          <p:nvPr>
            <p:ph idx="1" type="body"/>
          </p:nvPr>
        </p:nvSpPr>
        <p:spPr>
          <a:xfrm>
            <a:off x="0" y="962526"/>
            <a:ext cx="8982600" cy="4181100"/>
          </a:xfrm>
          <a:prstGeom prst="rect">
            <a:avLst/>
          </a:prstGeom>
          <a:noFill/>
          <a:ln>
            <a:noFill/>
          </a:ln>
        </p:spPr>
        <p:txBody>
          <a:bodyPr anchorCtr="0" anchor="t" bIns="34275" lIns="68575" spcFirstLastPara="1" rIns="68575" wrap="square" tIns="34275">
            <a:noAutofit/>
          </a:bodyPr>
          <a:lstStyle/>
          <a:p>
            <a:pPr indent="-279400" lvl="0" marL="342900" marR="0" rtl="0" algn="l">
              <a:lnSpc>
                <a:spcPct val="115000"/>
              </a:lnSpc>
              <a:spcBef>
                <a:spcPts val="500"/>
              </a:spcBef>
              <a:spcAft>
                <a:spcPts val="0"/>
              </a:spcAft>
              <a:buClr>
                <a:srgbClr val="202122"/>
              </a:buClr>
              <a:buSzPts val="1800"/>
              <a:buFont typeface="Times New Roman"/>
              <a:buChar char="➢"/>
            </a:pPr>
            <a:r>
              <a:rPr lang="en-US" sz="1900">
                <a:solidFill>
                  <a:srgbClr val="202122"/>
                </a:solidFill>
                <a:latin typeface="Times New Roman"/>
                <a:ea typeface="Times New Roman"/>
                <a:cs typeface="Times New Roman"/>
                <a:sym typeface="Times New Roman"/>
              </a:rPr>
              <a:t>The</a:t>
            </a:r>
            <a:r>
              <a:rPr lang="en-US" sz="1900">
                <a:solidFill>
                  <a:srgbClr val="202122"/>
                </a:solidFill>
                <a:highlight>
                  <a:srgbClr val="FFFFFF"/>
                </a:highlight>
                <a:latin typeface="Times New Roman"/>
                <a:ea typeface="Times New Roman"/>
                <a:cs typeface="Times New Roman"/>
                <a:sym typeface="Times New Roman"/>
              </a:rPr>
              <a:t> rake of Golden Chariot consists of </a:t>
            </a:r>
            <a:r>
              <a:rPr b="1" lang="en-US" sz="1900">
                <a:solidFill>
                  <a:srgbClr val="202122"/>
                </a:solidFill>
                <a:highlight>
                  <a:srgbClr val="FFFFFF"/>
                </a:highlight>
                <a:latin typeface="Times New Roman"/>
                <a:ea typeface="Times New Roman"/>
                <a:cs typeface="Times New Roman"/>
                <a:sym typeface="Times New Roman"/>
              </a:rPr>
              <a:t>18 Coaches including 11 Pax Suites, 2 Power Cars, 2 Restaurant/ Kitchen, 1 Staff Cars, 1 Bar, 1 Spa/Gym.</a:t>
            </a:r>
            <a:endParaRPr/>
          </a:p>
          <a:p>
            <a:pPr indent="-279400" lvl="0" marL="342900" rtl="0" algn="l">
              <a:lnSpc>
                <a:spcPct val="115000"/>
              </a:lnSpc>
              <a:spcBef>
                <a:spcPts val="500"/>
              </a:spcBef>
              <a:spcAft>
                <a:spcPts val="0"/>
              </a:spcAft>
              <a:buClr>
                <a:srgbClr val="202122"/>
              </a:buClr>
              <a:buSzPts val="1800"/>
              <a:buFont typeface="Times New Roman"/>
              <a:buChar char="➢"/>
            </a:pPr>
            <a:r>
              <a:rPr lang="en-US" sz="1900">
                <a:solidFill>
                  <a:srgbClr val="202122"/>
                </a:solidFill>
                <a:latin typeface="Times New Roman"/>
                <a:ea typeface="Times New Roman"/>
                <a:cs typeface="Times New Roman"/>
                <a:sym typeface="Times New Roman"/>
              </a:rPr>
              <a:t>It is being operated on the </a:t>
            </a:r>
            <a:r>
              <a:rPr b="1" lang="en-US" sz="1900">
                <a:solidFill>
                  <a:srgbClr val="202122"/>
                </a:solidFill>
                <a:latin typeface="Times New Roman"/>
                <a:ea typeface="Times New Roman"/>
                <a:cs typeface="Times New Roman"/>
                <a:sym typeface="Times New Roman"/>
              </a:rPr>
              <a:t>Haulage Charge model of BGT charging principle w.e.f 01.04.2022.</a:t>
            </a:r>
            <a:endParaRPr b="1" sz="1900">
              <a:solidFill>
                <a:srgbClr val="202122"/>
              </a:solidFill>
              <a:highlight>
                <a:srgbClr val="FFFFFF"/>
              </a:highlight>
              <a:latin typeface="Times New Roman"/>
              <a:ea typeface="Times New Roman"/>
              <a:cs typeface="Times New Roman"/>
              <a:sym typeface="Times New Roman"/>
            </a:endParaRPr>
          </a:p>
          <a:p>
            <a:pPr indent="-279400" lvl="0" marL="342900" rtl="0" algn="l">
              <a:lnSpc>
                <a:spcPct val="115000"/>
              </a:lnSpc>
              <a:spcBef>
                <a:spcPts val="0"/>
              </a:spcBef>
              <a:spcAft>
                <a:spcPts val="0"/>
              </a:spcAft>
              <a:buClr>
                <a:srgbClr val="202122"/>
              </a:buClr>
              <a:buSzPts val="1800"/>
              <a:buFont typeface="Times New Roman"/>
              <a:buChar char="➢"/>
            </a:pPr>
            <a:r>
              <a:rPr lang="en-US" sz="1900">
                <a:solidFill>
                  <a:srgbClr val="202122"/>
                </a:solidFill>
                <a:highlight>
                  <a:srgbClr val="FFFFFF"/>
                </a:highlight>
                <a:latin typeface="Times New Roman"/>
                <a:ea typeface="Times New Roman"/>
                <a:cs typeface="Times New Roman"/>
                <a:sym typeface="Times New Roman"/>
              </a:rPr>
              <a:t> KSTDC offers four itineraries as following</a:t>
            </a:r>
            <a:endParaRPr/>
          </a:p>
          <a:p>
            <a:pPr indent="-279400" lvl="0" marL="342900" rtl="0" algn="l">
              <a:lnSpc>
                <a:spcPct val="115000"/>
              </a:lnSpc>
              <a:spcBef>
                <a:spcPts val="0"/>
              </a:spcBef>
              <a:spcAft>
                <a:spcPts val="0"/>
              </a:spcAft>
              <a:buClr>
                <a:srgbClr val="202122"/>
              </a:buClr>
              <a:buSzPts val="1800"/>
              <a:buNone/>
            </a:pPr>
            <a:r>
              <a:rPr lang="en-US" sz="1900">
                <a:solidFill>
                  <a:srgbClr val="202122"/>
                </a:solidFill>
                <a:highlight>
                  <a:srgbClr val="FFFFFF"/>
                </a:highlight>
                <a:latin typeface="Times New Roman"/>
                <a:ea typeface="Times New Roman"/>
                <a:cs typeface="Times New Roman"/>
                <a:sym typeface="Times New Roman"/>
              </a:rPr>
              <a:t>1. </a:t>
            </a:r>
            <a:r>
              <a:rPr b="1" lang="en-US" sz="1900">
                <a:solidFill>
                  <a:srgbClr val="202122"/>
                </a:solidFill>
                <a:highlight>
                  <a:srgbClr val="FFFFFF"/>
                </a:highlight>
                <a:latin typeface="Times New Roman"/>
                <a:ea typeface="Times New Roman"/>
                <a:cs typeface="Times New Roman"/>
                <a:sym typeface="Times New Roman"/>
              </a:rPr>
              <a:t>Jewels of South</a:t>
            </a:r>
            <a:r>
              <a:rPr lang="en-US" sz="1900">
                <a:solidFill>
                  <a:srgbClr val="202122"/>
                </a:solidFill>
                <a:highlight>
                  <a:srgbClr val="FFFFFF"/>
                </a:highlight>
                <a:latin typeface="Times New Roman"/>
                <a:ea typeface="Times New Roman"/>
                <a:cs typeface="Times New Roman"/>
                <a:sym typeface="Times New Roman"/>
              </a:rPr>
              <a:t>(6N/ 7D): </a:t>
            </a:r>
            <a:r>
              <a:rPr lang="en-US" sz="1800">
                <a:latin typeface="Times New Roman"/>
                <a:ea typeface="Times New Roman"/>
                <a:cs typeface="Times New Roman"/>
                <a:sym typeface="Times New Roman"/>
              </a:rPr>
              <a:t>Yesvantpur – Hosapete- Chengalpattu- Thanjavur - Karaikkudi -         	                                       Kochi – Cherthala- Ernakulam - Yesvantpur .</a:t>
            </a:r>
            <a:endParaRPr/>
          </a:p>
          <a:p>
            <a:pPr indent="0" lvl="0" marL="0" rtl="0" algn="l">
              <a:lnSpc>
                <a:spcPct val="115000"/>
              </a:lnSpc>
              <a:spcBef>
                <a:spcPts val="500"/>
              </a:spcBef>
              <a:spcAft>
                <a:spcPts val="0"/>
              </a:spcAft>
              <a:buSzPts val="1100"/>
              <a:buNone/>
            </a:pPr>
            <a:r>
              <a:rPr lang="en-US" sz="1900">
                <a:solidFill>
                  <a:srgbClr val="202122"/>
                </a:solidFill>
                <a:highlight>
                  <a:srgbClr val="FFFFFF"/>
                </a:highlight>
                <a:latin typeface="Times New Roman"/>
                <a:ea typeface="Times New Roman"/>
                <a:cs typeface="Times New Roman"/>
                <a:sym typeface="Times New Roman"/>
              </a:rPr>
              <a:t>2. </a:t>
            </a:r>
            <a:r>
              <a:rPr b="1" lang="en-US" sz="1900">
                <a:solidFill>
                  <a:srgbClr val="202122"/>
                </a:solidFill>
                <a:highlight>
                  <a:srgbClr val="FFFFFF"/>
                </a:highlight>
                <a:latin typeface="Times New Roman"/>
                <a:ea typeface="Times New Roman"/>
                <a:cs typeface="Times New Roman"/>
                <a:sym typeface="Times New Roman"/>
              </a:rPr>
              <a:t>Pride of  Karnataka</a:t>
            </a:r>
            <a:r>
              <a:rPr lang="en-US" sz="1900">
                <a:solidFill>
                  <a:srgbClr val="202122"/>
                </a:solidFill>
                <a:highlight>
                  <a:srgbClr val="FFFFFF"/>
                </a:highlight>
                <a:latin typeface="Times New Roman"/>
                <a:ea typeface="Times New Roman"/>
                <a:cs typeface="Times New Roman"/>
                <a:sym typeface="Times New Roman"/>
              </a:rPr>
              <a:t> (6N/ 7D): </a:t>
            </a:r>
            <a:r>
              <a:rPr lang="en-US" sz="1800">
                <a:latin typeface="Times New Roman"/>
                <a:ea typeface="Times New Roman"/>
                <a:cs typeface="Times New Roman"/>
                <a:sym typeface="Times New Roman"/>
              </a:rPr>
              <a:t>Yesvantpur – Ashokapuram – Banavar- Chikkamagaluru-        	                                               Hosapete- Badami- Madgaon- Yesvantpur.</a:t>
            </a:r>
            <a:endParaRPr/>
          </a:p>
          <a:p>
            <a:pPr indent="0" lvl="0" marL="0" rtl="0" algn="l">
              <a:lnSpc>
                <a:spcPct val="115000"/>
              </a:lnSpc>
              <a:spcBef>
                <a:spcPts val="500"/>
              </a:spcBef>
              <a:spcAft>
                <a:spcPts val="0"/>
              </a:spcAft>
              <a:buSzPts val="1100"/>
              <a:buNone/>
            </a:pPr>
            <a:r>
              <a:rPr lang="en-US" sz="1800">
                <a:solidFill>
                  <a:srgbClr val="202122"/>
                </a:solidFill>
                <a:highlight>
                  <a:srgbClr val="FFFFFF"/>
                </a:highlight>
                <a:latin typeface="Times New Roman"/>
                <a:ea typeface="Times New Roman"/>
                <a:cs typeface="Times New Roman"/>
                <a:sym typeface="Times New Roman"/>
              </a:rPr>
              <a:t>3. </a:t>
            </a:r>
            <a:r>
              <a:rPr b="1" lang="en-US" sz="1900">
                <a:solidFill>
                  <a:srgbClr val="202122"/>
                </a:solidFill>
                <a:highlight>
                  <a:srgbClr val="FFFFFF"/>
                </a:highlight>
                <a:latin typeface="Times New Roman"/>
                <a:ea typeface="Times New Roman"/>
                <a:cs typeface="Times New Roman"/>
                <a:sym typeface="Times New Roman"/>
              </a:rPr>
              <a:t>Majestic Karnataka </a:t>
            </a:r>
            <a:r>
              <a:rPr lang="en-US" sz="1900">
                <a:solidFill>
                  <a:srgbClr val="202122"/>
                </a:solidFill>
                <a:highlight>
                  <a:srgbClr val="FFFFFF"/>
                </a:highlight>
                <a:latin typeface="Times New Roman"/>
                <a:ea typeface="Times New Roman"/>
                <a:cs typeface="Times New Roman"/>
                <a:sym typeface="Times New Roman"/>
              </a:rPr>
              <a:t>(3N/ 4D): </a:t>
            </a:r>
            <a:r>
              <a:rPr lang="en-US" sz="1800">
                <a:latin typeface="Times New Roman"/>
                <a:ea typeface="Times New Roman"/>
                <a:cs typeface="Times New Roman"/>
                <a:sym typeface="Times New Roman"/>
              </a:rPr>
              <a:t>Yesvantpur –Mysore – Hospet – Madgaon.</a:t>
            </a:r>
            <a:endParaRPr/>
          </a:p>
          <a:p>
            <a:pPr indent="0" lvl="0" marL="0" rtl="0" algn="l">
              <a:lnSpc>
                <a:spcPct val="115000"/>
              </a:lnSpc>
              <a:spcBef>
                <a:spcPts val="500"/>
              </a:spcBef>
              <a:spcAft>
                <a:spcPts val="0"/>
              </a:spcAft>
              <a:buSzPts val="1100"/>
              <a:buNone/>
            </a:pPr>
            <a:r>
              <a:rPr lang="en-US" sz="1800">
                <a:solidFill>
                  <a:srgbClr val="202122"/>
                </a:solidFill>
                <a:highlight>
                  <a:srgbClr val="FFFFFF"/>
                </a:highlight>
                <a:latin typeface="Times New Roman"/>
                <a:ea typeface="Times New Roman"/>
                <a:cs typeface="Times New Roman"/>
                <a:sym typeface="Times New Roman"/>
              </a:rPr>
              <a:t>4. </a:t>
            </a:r>
            <a:r>
              <a:rPr b="1" lang="en-US" sz="1900">
                <a:solidFill>
                  <a:srgbClr val="202122"/>
                </a:solidFill>
                <a:highlight>
                  <a:srgbClr val="FFFFFF"/>
                </a:highlight>
                <a:latin typeface="Times New Roman"/>
                <a:ea typeface="Times New Roman"/>
                <a:cs typeface="Times New Roman"/>
                <a:sym typeface="Times New Roman"/>
              </a:rPr>
              <a:t>Sojourn</a:t>
            </a:r>
            <a:r>
              <a:rPr lang="en-US" sz="1800">
                <a:solidFill>
                  <a:srgbClr val="202122"/>
                </a:solidFill>
                <a:highlight>
                  <a:srgbClr val="FFFFFF"/>
                </a:highlight>
                <a:latin typeface="Times New Roman"/>
                <a:ea typeface="Times New Roman"/>
                <a:cs typeface="Times New Roman"/>
                <a:sym typeface="Times New Roman"/>
              </a:rPr>
              <a:t> </a:t>
            </a:r>
            <a:r>
              <a:rPr b="1" lang="en-US" sz="1900">
                <a:solidFill>
                  <a:srgbClr val="202122"/>
                </a:solidFill>
                <a:highlight>
                  <a:srgbClr val="FFFFFF"/>
                </a:highlight>
                <a:latin typeface="Times New Roman"/>
                <a:ea typeface="Times New Roman"/>
                <a:cs typeface="Times New Roman"/>
                <a:sym typeface="Times New Roman"/>
              </a:rPr>
              <a:t>of INDIA</a:t>
            </a:r>
            <a:r>
              <a:rPr lang="en-US" sz="1800">
                <a:solidFill>
                  <a:srgbClr val="202122"/>
                </a:solidFill>
                <a:highlight>
                  <a:srgbClr val="FFFFFF"/>
                </a:highlight>
                <a:latin typeface="Times New Roman"/>
                <a:ea typeface="Times New Roman"/>
                <a:cs typeface="Times New Roman"/>
                <a:sym typeface="Times New Roman"/>
              </a:rPr>
              <a:t> </a:t>
            </a:r>
            <a:r>
              <a:rPr lang="en-US" sz="1900">
                <a:solidFill>
                  <a:srgbClr val="202122"/>
                </a:solidFill>
                <a:highlight>
                  <a:srgbClr val="FFFFFF"/>
                </a:highlight>
                <a:latin typeface="Times New Roman"/>
                <a:ea typeface="Times New Roman"/>
                <a:cs typeface="Times New Roman"/>
                <a:sym typeface="Times New Roman"/>
              </a:rPr>
              <a:t>(3N/ 4D): </a:t>
            </a:r>
            <a:r>
              <a:rPr lang="en-US" sz="1800">
                <a:latin typeface="Times New Roman"/>
                <a:ea typeface="Times New Roman"/>
                <a:cs typeface="Times New Roman"/>
                <a:sym typeface="Times New Roman"/>
              </a:rPr>
              <a:t>Madgaon - Hospet – Chikkamagaluru- Yesvantpur. </a:t>
            </a:r>
            <a:endParaRPr sz="1900">
              <a:solidFill>
                <a:srgbClr val="202122"/>
              </a:solidFill>
              <a:highlight>
                <a:srgbClr val="FFFFFF"/>
              </a:highlight>
              <a:latin typeface="Times New Roman"/>
              <a:ea typeface="Times New Roman"/>
              <a:cs typeface="Times New Roman"/>
              <a:sym typeface="Times New Roman"/>
            </a:endParaRPr>
          </a:p>
        </p:txBody>
      </p:sp>
      <p:sp>
        <p:nvSpPr>
          <p:cNvPr id="205" name="Google Shape;205;g1f9f8694917_0_300"/>
          <p:cNvSpPr/>
          <p:nvPr>
            <p:ph idx="12" type="sldNum"/>
          </p:nvPr>
        </p:nvSpPr>
        <p:spPr>
          <a:xfrm>
            <a:off x="82997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1f9f8694917_0_307"/>
          <p:cNvSpPr txBox="1"/>
          <p:nvPr>
            <p:ph idx="1" type="body"/>
          </p:nvPr>
        </p:nvSpPr>
        <p:spPr>
          <a:xfrm>
            <a:off x="180473" y="962525"/>
            <a:ext cx="8807100" cy="4004700"/>
          </a:xfrm>
          <a:prstGeom prst="rect">
            <a:avLst/>
          </a:prstGeom>
          <a:noFill/>
          <a:ln>
            <a:noFill/>
          </a:ln>
        </p:spPr>
        <p:txBody>
          <a:bodyPr anchorCtr="0" anchor="t" bIns="34275" lIns="68575" spcFirstLastPara="1" rIns="68575" wrap="square" tIns="34275">
            <a:normAutofit/>
          </a:bodyPr>
          <a:lstStyle/>
          <a:p>
            <a:pPr indent="-279400" lvl="0" marL="342900" rtl="0" algn="just">
              <a:lnSpc>
                <a:spcPct val="115000"/>
              </a:lnSpc>
              <a:spcBef>
                <a:spcPts val="500"/>
              </a:spcBef>
              <a:spcAft>
                <a:spcPts val="0"/>
              </a:spcAft>
              <a:buClr>
                <a:srgbClr val="202122"/>
              </a:buClr>
              <a:buSzPts val="1800"/>
              <a:buFont typeface="Times New Roman"/>
              <a:buChar char="➢"/>
            </a:pPr>
            <a:r>
              <a:rPr lang="en-US" sz="2100">
                <a:solidFill>
                  <a:srgbClr val="202122"/>
                </a:solidFill>
                <a:highlight>
                  <a:srgbClr val="FFFFFF"/>
                </a:highlight>
                <a:latin typeface="Times New Roman"/>
                <a:ea typeface="Times New Roman"/>
                <a:cs typeface="Times New Roman"/>
                <a:sym typeface="Times New Roman"/>
              </a:rPr>
              <a:t>It is being operated on charging principle of</a:t>
            </a:r>
            <a:r>
              <a:rPr b="1" lang="en-US" sz="2100">
                <a:solidFill>
                  <a:srgbClr val="202122"/>
                </a:solidFill>
                <a:highlight>
                  <a:srgbClr val="FFFFFF"/>
                </a:highlight>
                <a:latin typeface="Times New Roman"/>
                <a:ea typeface="Times New Roman"/>
                <a:cs typeface="Times New Roman"/>
                <a:sym typeface="Times New Roman"/>
              </a:rPr>
              <a:t> Haulage Charge</a:t>
            </a:r>
            <a:r>
              <a:rPr lang="en-US" sz="2100">
                <a:solidFill>
                  <a:srgbClr val="202122"/>
                </a:solidFill>
                <a:highlight>
                  <a:srgbClr val="FFFFFF"/>
                </a:highlight>
                <a:latin typeface="Times New Roman"/>
                <a:ea typeface="Times New Roman"/>
                <a:cs typeface="Times New Roman"/>
                <a:sym typeface="Times New Roman"/>
              </a:rPr>
              <a:t>.</a:t>
            </a:r>
            <a:endParaRPr sz="2100">
              <a:solidFill>
                <a:srgbClr val="202122"/>
              </a:solidFill>
              <a:highlight>
                <a:srgbClr val="FFFFFF"/>
              </a:highlight>
              <a:latin typeface="Times New Roman"/>
              <a:ea typeface="Times New Roman"/>
              <a:cs typeface="Times New Roman"/>
              <a:sym typeface="Times New Roman"/>
            </a:endParaRPr>
          </a:p>
          <a:p>
            <a:pPr indent="-279400" lvl="0" marL="342900" rtl="0" algn="just">
              <a:lnSpc>
                <a:spcPct val="100000"/>
              </a:lnSpc>
              <a:spcBef>
                <a:spcPts val="0"/>
              </a:spcBef>
              <a:spcAft>
                <a:spcPts val="0"/>
              </a:spcAft>
              <a:buClr>
                <a:srgbClr val="202122"/>
              </a:buClr>
              <a:buSzPts val="1800"/>
              <a:buFont typeface="Times New Roman"/>
              <a:buChar char="➢"/>
            </a:pPr>
            <a:r>
              <a:rPr lang="en-US" sz="2100">
                <a:solidFill>
                  <a:srgbClr val="202122"/>
                </a:solidFill>
                <a:highlight>
                  <a:srgbClr val="FFFFFF"/>
                </a:highlight>
                <a:latin typeface="Times New Roman"/>
                <a:ea typeface="Times New Roman"/>
                <a:cs typeface="Times New Roman"/>
                <a:sym typeface="Times New Roman"/>
              </a:rPr>
              <a:t>Since </a:t>
            </a:r>
            <a:r>
              <a:rPr b="1" lang="en-US" sz="2100">
                <a:solidFill>
                  <a:srgbClr val="202122"/>
                </a:solidFill>
                <a:highlight>
                  <a:srgbClr val="FFFFFF"/>
                </a:highlight>
                <a:latin typeface="Times New Roman"/>
                <a:ea typeface="Times New Roman"/>
                <a:cs typeface="Times New Roman"/>
                <a:sym typeface="Times New Roman"/>
              </a:rPr>
              <a:t>November 2019, IRCTC has taken over operations and management</a:t>
            </a:r>
            <a:r>
              <a:rPr lang="en-US" sz="2100">
                <a:solidFill>
                  <a:srgbClr val="202122"/>
                </a:solidFill>
                <a:highlight>
                  <a:srgbClr val="FFFFFF"/>
                </a:highlight>
                <a:latin typeface="Times New Roman"/>
                <a:ea typeface="Times New Roman"/>
                <a:cs typeface="Times New Roman"/>
                <a:sym typeface="Times New Roman"/>
              </a:rPr>
              <a:t> of  Golden Chariot.</a:t>
            </a:r>
            <a:endParaRPr sz="2100">
              <a:solidFill>
                <a:srgbClr val="202122"/>
              </a:solidFill>
              <a:latin typeface="Times New Roman"/>
              <a:ea typeface="Times New Roman"/>
              <a:cs typeface="Times New Roman"/>
              <a:sym typeface="Times New Roman"/>
            </a:endParaRPr>
          </a:p>
          <a:p>
            <a:pPr indent="-279400" lvl="0" marL="342900" rtl="0" algn="just">
              <a:lnSpc>
                <a:spcPct val="115000"/>
              </a:lnSpc>
              <a:spcBef>
                <a:spcPts val="0"/>
              </a:spcBef>
              <a:spcAft>
                <a:spcPts val="0"/>
              </a:spcAft>
              <a:buClr>
                <a:srgbClr val="202122"/>
              </a:buClr>
              <a:buSzPts val="1800"/>
              <a:buFont typeface="Times New Roman"/>
              <a:buChar char="➢"/>
            </a:pPr>
            <a:r>
              <a:rPr lang="en-US"/>
              <a:t>Package cost </a:t>
            </a:r>
            <a:endParaRPr/>
          </a:p>
          <a:p>
            <a:pPr indent="-165100" lvl="0" marL="342900" rtl="0" algn="l">
              <a:lnSpc>
                <a:spcPct val="100000"/>
              </a:lnSpc>
              <a:spcBef>
                <a:spcPts val="400"/>
              </a:spcBef>
              <a:spcAft>
                <a:spcPts val="0"/>
              </a:spcAft>
              <a:buSzPts val="1100"/>
              <a:buNone/>
            </a:pPr>
            <a:r>
              <a:t/>
            </a:r>
            <a:endParaRPr/>
          </a:p>
        </p:txBody>
      </p:sp>
      <p:sp>
        <p:nvSpPr>
          <p:cNvPr id="211" name="Google Shape;211;g1f9f8694917_0_307"/>
          <p:cNvSpPr txBox="1"/>
          <p:nvPr>
            <p:ph type="title"/>
          </p:nvPr>
        </p:nvSpPr>
        <p:spPr>
          <a:xfrm>
            <a:off x="9124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a:bodyPr>
          <a:lstStyle/>
          <a:p>
            <a:pPr indent="-203200" lvl="0" marL="203200" rtl="0" algn="ctr">
              <a:lnSpc>
                <a:spcPct val="100000"/>
              </a:lnSpc>
              <a:spcBef>
                <a:spcPts val="0"/>
              </a:spcBef>
              <a:spcAft>
                <a:spcPts val="0"/>
              </a:spcAft>
              <a:buClr>
                <a:schemeClr val="dk1"/>
              </a:buClr>
              <a:buSzPts val="1800"/>
              <a:buFont typeface="Arial"/>
              <a:buNone/>
            </a:pPr>
            <a:r>
              <a:rPr b="1" lang="en-US" sz="2100">
                <a:solidFill>
                  <a:schemeClr val="dk1"/>
                </a:solidFill>
                <a:latin typeface="Times New Roman"/>
                <a:ea typeface="Times New Roman"/>
                <a:cs typeface="Times New Roman"/>
                <a:sym typeface="Times New Roman"/>
              </a:rPr>
              <a:t>Golden Chariot (KSTDC-IR)</a:t>
            </a:r>
            <a:endParaRPr b="1">
              <a:latin typeface="Times New Roman"/>
              <a:ea typeface="Times New Roman"/>
              <a:cs typeface="Times New Roman"/>
              <a:sym typeface="Times New Roman"/>
            </a:endParaRPr>
          </a:p>
        </p:txBody>
      </p:sp>
      <p:graphicFrame>
        <p:nvGraphicFramePr>
          <p:cNvPr id="212" name="Google Shape;212;g1f9f8694917_0_307"/>
          <p:cNvGraphicFramePr/>
          <p:nvPr/>
        </p:nvGraphicFramePr>
        <p:xfrm>
          <a:off x="216569" y="2326106"/>
          <a:ext cx="3000000" cy="3000000"/>
        </p:xfrm>
        <a:graphic>
          <a:graphicData uri="http://schemas.openxmlformats.org/drawingml/2006/table">
            <a:tbl>
              <a:tblPr bandRow="1" firstRow="1">
                <a:noFill/>
                <a:tableStyleId>{1E95F023-CF8B-4C63-A645-B22E7AF18455}</a:tableStyleId>
              </a:tblPr>
              <a:tblGrid>
                <a:gridCol w="3308000"/>
                <a:gridCol w="5390825"/>
              </a:tblGrid>
              <a:tr h="605950">
                <a:tc>
                  <a:txBody>
                    <a:bodyPr/>
                    <a:lstStyle/>
                    <a:p>
                      <a:pPr indent="0" lvl="0" marL="0" marR="0" rtl="0" algn="just">
                        <a:lnSpc>
                          <a:spcPct val="100000"/>
                        </a:lnSpc>
                        <a:spcBef>
                          <a:spcPts val="0"/>
                        </a:spcBef>
                        <a:spcAft>
                          <a:spcPts val="0"/>
                        </a:spcAft>
                        <a:buNone/>
                      </a:pPr>
                      <a:r>
                        <a:rPr b="1" lang="en-US" sz="1800" u="none" cap="none" strike="noStrike">
                          <a:solidFill>
                            <a:srgbClr val="202122"/>
                          </a:solidFill>
                          <a:latin typeface="Times New Roman"/>
                          <a:ea typeface="Times New Roman"/>
                          <a:cs typeface="Times New Roman"/>
                          <a:sym typeface="Times New Roman"/>
                        </a:rPr>
                        <a:t>Jewels of South</a:t>
                      </a:r>
                      <a:r>
                        <a:rPr lang="en-US" sz="1800" u="none" cap="none" strike="noStrike">
                          <a:solidFill>
                            <a:srgbClr val="202122"/>
                          </a:solidFill>
                          <a:latin typeface="Times New Roman"/>
                          <a:ea typeface="Times New Roman"/>
                          <a:cs typeface="Times New Roman"/>
                          <a:sym typeface="Times New Roman"/>
                        </a:rPr>
                        <a:t>(6N/ 7D): </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Deluxe</a:t>
                      </a:r>
                      <a:r>
                        <a:rPr b="0" i="0" lang="en-US" sz="1800" u="none" cap="none" strike="noStrike">
                          <a:solidFill>
                            <a:srgbClr val="000000"/>
                          </a:solidFill>
                          <a:latin typeface="Calibri"/>
                          <a:ea typeface="Calibri"/>
                          <a:cs typeface="Calibri"/>
                          <a:sym typeface="Calibri"/>
                        </a:rPr>
                        <a:t> – USD 4740 or Rs. 3,98,160/- + GST</a:t>
                      </a:r>
                      <a:endParaRPr sz="1100"/>
                    </a:p>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Single Supplement</a:t>
                      </a:r>
                      <a:r>
                        <a:rPr b="0" i="0" lang="en-US" sz="1800" u="none" cap="none" strike="noStrike">
                          <a:solidFill>
                            <a:srgbClr val="000000"/>
                          </a:solidFill>
                          <a:latin typeface="Calibri"/>
                          <a:ea typeface="Calibri"/>
                          <a:cs typeface="Calibri"/>
                          <a:sym typeface="Calibri"/>
                        </a:rPr>
                        <a:t>: USD 3560 or 2,99,040/- + GST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717350">
                <a:tc>
                  <a:txBody>
                    <a:bodyPr/>
                    <a:lstStyle/>
                    <a:p>
                      <a:pPr indent="0" lvl="0" marL="0" marR="0" rtl="0" algn="just">
                        <a:lnSpc>
                          <a:spcPct val="100000"/>
                        </a:lnSpc>
                        <a:spcBef>
                          <a:spcPts val="0"/>
                        </a:spcBef>
                        <a:spcAft>
                          <a:spcPts val="0"/>
                        </a:spcAft>
                        <a:buNone/>
                      </a:pPr>
                      <a:r>
                        <a:rPr b="1" lang="en-US" sz="1800" u="none" cap="none" strike="noStrike">
                          <a:solidFill>
                            <a:srgbClr val="202122"/>
                          </a:solidFill>
                          <a:latin typeface="Times New Roman"/>
                          <a:ea typeface="Times New Roman"/>
                          <a:cs typeface="Times New Roman"/>
                          <a:sym typeface="Times New Roman"/>
                        </a:rPr>
                        <a:t>Pride of  Karnataka</a:t>
                      </a:r>
                      <a:r>
                        <a:rPr lang="en-US" sz="1800" u="none" cap="none" strike="noStrike">
                          <a:solidFill>
                            <a:srgbClr val="202122"/>
                          </a:solidFill>
                          <a:latin typeface="Times New Roman"/>
                          <a:ea typeface="Times New Roman"/>
                          <a:cs typeface="Times New Roman"/>
                          <a:sym typeface="Times New Roman"/>
                        </a:rPr>
                        <a:t> (6N/ 7D</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Deluxe</a:t>
                      </a:r>
                      <a:r>
                        <a:rPr b="0" i="0" lang="en-US" sz="1800" u="none" cap="none" strike="noStrike">
                          <a:solidFill>
                            <a:srgbClr val="000000"/>
                          </a:solidFill>
                          <a:latin typeface="Calibri"/>
                          <a:ea typeface="Calibri"/>
                          <a:cs typeface="Calibri"/>
                          <a:sym typeface="Calibri"/>
                        </a:rPr>
                        <a:t> – USD 4740 or Rs. 3,98,160/- + GST</a:t>
                      </a:r>
                      <a:endParaRPr sz="1100"/>
                    </a:p>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Single Supplement</a:t>
                      </a:r>
                      <a:r>
                        <a:rPr b="0" i="0" lang="en-US" sz="1800" u="none" cap="none" strike="noStrike">
                          <a:solidFill>
                            <a:srgbClr val="000000"/>
                          </a:solidFill>
                          <a:latin typeface="Calibri"/>
                          <a:ea typeface="Calibri"/>
                          <a:cs typeface="Calibri"/>
                          <a:sym typeface="Calibri"/>
                        </a:rPr>
                        <a:t>: USD 3560 or 2,99,040/- + GST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717350">
                <a:tc>
                  <a:txBody>
                    <a:bodyPr/>
                    <a:lstStyle/>
                    <a:p>
                      <a:pPr indent="0" lvl="0" marL="0" marR="0" rtl="0" algn="just">
                        <a:lnSpc>
                          <a:spcPct val="100000"/>
                        </a:lnSpc>
                        <a:spcBef>
                          <a:spcPts val="0"/>
                        </a:spcBef>
                        <a:spcAft>
                          <a:spcPts val="0"/>
                        </a:spcAft>
                        <a:buNone/>
                      </a:pPr>
                      <a:r>
                        <a:rPr b="1" lang="en-US" sz="1800" u="none" cap="none" strike="noStrike">
                          <a:solidFill>
                            <a:srgbClr val="202122"/>
                          </a:solidFill>
                          <a:latin typeface="Times New Roman"/>
                          <a:ea typeface="Times New Roman"/>
                          <a:cs typeface="Times New Roman"/>
                          <a:sym typeface="Times New Roman"/>
                        </a:rPr>
                        <a:t>Majestic Karnataka </a:t>
                      </a:r>
                      <a:r>
                        <a:rPr lang="en-US" sz="1800" u="none" cap="none" strike="noStrike">
                          <a:solidFill>
                            <a:srgbClr val="202122"/>
                          </a:solidFill>
                          <a:latin typeface="Times New Roman"/>
                          <a:ea typeface="Times New Roman"/>
                          <a:cs typeface="Times New Roman"/>
                          <a:sym typeface="Times New Roman"/>
                        </a:rPr>
                        <a:t>(3N/ 4D</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Deluxe </a:t>
                      </a:r>
                      <a:r>
                        <a:rPr b="0" i="0" lang="en-US" sz="1800" u="none" cap="none" strike="noStrike">
                          <a:solidFill>
                            <a:srgbClr val="000000"/>
                          </a:solidFill>
                          <a:latin typeface="Calibri"/>
                          <a:ea typeface="Calibri"/>
                          <a:cs typeface="Calibri"/>
                          <a:sym typeface="Calibri"/>
                        </a:rPr>
                        <a:t>– USD 3160 or Rs. 2,65,440/- + GST</a:t>
                      </a:r>
                      <a:endParaRPr sz="1100"/>
                    </a:p>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Single Supplement</a:t>
                      </a:r>
                      <a:r>
                        <a:rPr b="0" i="0" lang="en-US" sz="1800" u="none" cap="none" strike="noStrike">
                          <a:solidFill>
                            <a:srgbClr val="000000"/>
                          </a:solidFill>
                          <a:latin typeface="Calibri"/>
                          <a:ea typeface="Calibri"/>
                          <a:cs typeface="Calibri"/>
                          <a:sym typeface="Calibri"/>
                        </a:rPr>
                        <a:t>: USD 2370 or 1,99,080/- + GST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600450">
                <a:tc>
                  <a:txBody>
                    <a:bodyPr/>
                    <a:lstStyle/>
                    <a:p>
                      <a:pPr indent="0" lvl="0" marL="0" marR="0" rtl="0" algn="just">
                        <a:lnSpc>
                          <a:spcPct val="100000"/>
                        </a:lnSpc>
                        <a:spcBef>
                          <a:spcPts val="0"/>
                        </a:spcBef>
                        <a:spcAft>
                          <a:spcPts val="0"/>
                        </a:spcAft>
                        <a:buNone/>
                      </a:pPr>
                      <a:r>
                        <a:rPr b="1" lang="en-US" sz="1800" u="none" cap="none" strike="noStrike">
                          <a:solidFill>
                            <a:srgbClr val="202122"/>
                          </a:solidFill>
                          <a:latin typeface="Times New Roman"/>
                          <a:ea typeface="Times New Roman"/>
                          <a:cs typeface="Times New Roman"/>
                          <a:sym typeface="Times New Roman"/>
                        </a:rPr>
                        <a:t>Sojourn</a:t>
                      </a:r>
                      <a:r>
                        <a:rPr lang="en-US" sz="1500" u="none" cap="none" strike="noStrike">
                          <a:solidFill>
                            <a:srgbClr val="202122"/>
                          </a:solidFill>
                          <a:latin typeface="Times New Roman"/>
                          <a:ea typeface="Times New Roman"/>
                          <a:cs typeface="Times New Roman"/>
                          <a:sym typeface="Times New Roman"/>
                        </a:rPr>
                        <a:t> </a:t>
                      </a:r>
                      <a:r>
                        <a:rPr b="1" lang="en-US" sz="1800" u="none" cap="none" strike="noStrike">
                          <a:solidFill>
                            <a:srgbClr val="202122"/>
                          </a:solidFill>
                          <a:latin typeface="Times New Roman"/>
                          <a:ea typeface="Times New Roman"/>
                          <a:cs typeface="Times New Roman"/>
                          <a:sym typeface="Times New Roman"/>
                        </a:rPr>
                        <a:t>of INDIA</a:t>
                      </a:r>
                      <a:r>
                        <a:rPr lang="en-US" sz="1500" u="none" cap="none" strike="noStrike">
                          <a:solidFill>
                            <a:srgbClr val="202122"/>
                          </a:solidFill>
                          <a:latin typeface="Times New Roman"/>
                          <a:ea typeface="Times New Roman"/>
                          <a:cs typeface="Times New Roman"/>
                          <a:sym typeface="Times New Roman"/>
                        </a:rPr>
                        <a:t> </a:t>
                      </a:r>
                      <a:r>
                        <a:rPr lang="en-US" sz="1800" u="none" cap="none" strike="noStrike">
                          <a:solidFill>
                            <a:srgbClr val="202122"/>
                          </a:solidFill>
                          <a:latin typeface="Times New Roman"/>
                          <a:ea typeface="Times New Roman"/>
                          <a:cs typeface="Times New Roman"/>
                          <a:sym typeface="Times New Roman"/>
                        </a:rPr>
                        <a:t>(3N/ 4D): </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Deluxe </a:t>
                      </a:r>
                      <a:r>
                        <a:rPr b="0" i="0" lang="en-US" sz="1800" u="none" cap="none" strike="noStrike">
                          <a:solidFill>
                            <a:srgbClr val="000000"/>
                          </a:solidFill>
                          <a:latin typeface="Calibri"/>
                          <a:ea typeface="Calibri"/>
                          <a:cs typeface="Calibri"/>
                          <a:sym typeface="Calibri"/>
                        </a:rPr>
                        <a:t>– USD 3160 or Rs. 2,65,440/- + GST</a:t>
                      </a:r>
                      <a:endParaRPr sz="1100"/>
                    </a:p>
                    <a:p>
                      <a:pPr indent="0" lvl="0" marL="0" marR="0" rtl="0" algn="just">
                        <a:lnSpc>
                          <a:spcPct val="100000"/>
                        </a:lnSpc>
                        <a:spcBef>
                          <a:spcPts val="0"/>
                        </a:spcBef>
                        <a:spcAft>
                          <a:spcPts val="0"/>
                        </a:spcAft>
                        <a:buNone/>
                      </a:pPr>
                      <a:r>
                        <a:rPr b="1" i="0" lang="en-US" sz="1800" u="none" cap="none" strike="noStrike">
                          <a:solidFill>
                            <a:srgbClr val="000000"/>
                          </a:solidFill>
                          <a:latin typeface="Calibri"/>
                          <a:ea typeface="Calibri"/>
                          <a:cs typeface="Calibri"/>
                          <a:sym typeface="Calibri"/>
                        </a:rPr>
                        <a:t>Single Supplement</a:t>
                      </a:r>
                      <a:r>
                        <a:rPr b="0" i="0" lang="en-US" sz="1800" u="none" cap="none" strike="noStrike">
                          <a:solidFill>
                            <a:srgbClr val="000000"/>
                          </a:solidFill>
                          <a:latin typeface="Calibri"/>
                          <a:ea typeface="Calibri"/>
                          <a:cs typeface="Calibri"/>
                          <a:sym typeface="Calibri"/>
                        </a:rPr>
                        <a:t>: USD 2370 or 1,99,080/- + GST</a:t>
                      </a:r>
                      <a:endParaRPr b="0" i="0" sz="1800" u="none" cap="none" strike="noStrike">
                        <a:solidFill>
                          <a:srgbClr val="000000"/>
                        </a:solidFill>
                        <a:latin typeface="Calibri"/>
                        <a:ea typeface="Calibri"/>
                        <a:cs typeface="Calibri"/>
                        <a:sym typeface="Calibri"/>
                      </a:endParaRPr>
                    </a:p>
                  </a:txBody>
                  <a:tcPr marT="4775" marB="0" marR="4775" marL="47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213" name="Google Shape;213;g1f9f8694917_0_307"/>
          <p:cNvSpPr/>
          <p:nvPr>
            <p:ph idx="12" type="sldNum"/>
          </p:nvPr>
        </p:nvSpPr>
        <p:spPr>
          <a:xfrm>
            <a:off x="83759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None/>
            </a:pPr>
            <a:fld id="{00000000-1234-1234-1234-123412341234}" type="slidenum">
              <a:rPr lang="en-US" sz="1000">
                <a:solidFill>
                  <a:schemeClr val="dk2"/>
                </a:solidFill>
                <a:latin typeface="Arial"/>
                <a:ea typeface="Arial"/>
                <a:cs typeface="Arial"/>
                <a:sym typeface="Arial"/>
              </a:rPr>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1"/>
          <p:cNvSpPr txBox="1"/>
          <p:nvPr>
            <p:ph idx="4294967295" type="body"/>
          </p:nvPr>
        </p:nvSpPr>
        <p:spPr>
          <a:xfrm>
            <a:off x="311700" y="376650"/>
            <a:ext cx="8520600" cy="43902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t/>
            </a:r>
            <a:endParaRPr/>
          </a:p>
          <a:p>
            <a:pPr indent="0" lvl="0" marL="0" rtl="0" algn="l">
              <a:lnSpc>
                <a:spcPct val="115000"/>
              </a:lnSpc>
              <a:spcBef>
                <a:spcPts val="1200"/>
              </a:spcBef>
              <a:spcAft>
                <a:spcPts val="0"/>
              </a:spcAft>
              <a:buSzPts val="1800"/>
              <a:buNone/>
            </a:pPr>
            <a:r>
              <a:t/>
            </a:r>
            <a:endParaRPr/>
          </a:p>
          <a:p>
            <a:pPr indent="0" lvl="0" marL="0" rtl="0" algn="l">
              <a:lnSpc>
                <a:spcPct val="115000"/>
              </a:lnSpc>
              <a:spcBef>
                <a:spcPts val="1200"/>
              </a:spcBef>
              <a:spcAft>
                <a:spcPts val="0"/>
              </a:spcAft>
              <a:buSzPts val="1800"/>
              <a:buNone/>
            </a:pPr>
            <a:r>
              <a:t/>
            </a:r>
            <a:endParaRPr/>
          </a:p>
          <a:p>
            <a:pPr indent="0" lvl="0" marL="0" rtl="0" algn="l">
              <a:lnSpc>
                <a:spcPct val="115000"/>
              </a:lnSpc>
              <a:spcBef>
                <a:spcPts val="1200"/>
              </a:spcBef>
              <a:spcAft>
                <a:spcPts val="0"/>
              </a:spcAft>
              <a:buSzPts val="1800"/>
              <a:buNone/>
            </a:pPr>
            <a:r>
              <a:rPr lang="en-US"/>
              <a:t>                                            </a:t>
            </a:r>
            <a:r>
              <a:rPr lang="en-US" sz="2400"/>
              <a:t> </a:t>
            </a:r>
            <a:r>
              <a:rPr lang="en-US" sz="3600">
                <a:solidFill>
                  <a:schemeClr val="dk1"/>
                </a:solidFill>
              </a:rPr>
              <a:t>Thank You</a:t>
            </a:r>
            <a:endParaRPr sz="3600">
              <a:solidFill>
                <a:schemeClr val="dk1"/>
              </a:solidFill>
            </a:endParaRPr>
          </a:p>
          <a:p>
            <a:pPr indent="0" lvl="0" marL="0" rtl="0" algn="ctr">
              <a:lnSpc>
                <a:spcPct val="115000"/>
              </a:lnSpc>
              <a:spcBef>
                <a:spcPts val="1200"/>
              </a:spcBef>
              <a:spcAft>
                <a:spcPts val="1200"/>
              </a:spcAft>
              <a:buSzPts val="1800"/>
              <a:buNone/>
            </a:pPr>
            <a:r>
              <a:t/>
            </a:r>
            <a:endParaRPr sz="36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22" name="Shape 222"/>
        <p:cNvGrpSpPr/>
        <p:nvPr/>
      </p:nvGrpSpPr>
      <p:grpSpPr>
        <a:xfrm>
          <a:off x="0" y="0"/>
          <a:ext cx="0" cy="0"/>
          <a:chOff x="0" y="0"/>
          <a:chExt cx="0" cy="0"/>
        </a:xfrm>
      </p:grpSpPr>
      <p:graphicFrame>
        <p:nvGraphicFramePr>
          <p:cNvPr id="223" name="Google Shape;223;g22805e7e464_0_557"/>
          <p:cNvGraphicFramePr/>
          <p:nvPr/>
        </p:nvGraphicFramePr>
        <p:xfrm>
          <a:off x="207033" y="207038"/>
          <a:ext cx="3000000" cy="3000000"/>
        </p:xfrm>
        <a:graphic>
          <a:graphicData uri="http://schemas.openxmlformats.org/drawingml/2006/table">
            <a:tbl>
              <a:tblPr>
                <a:noFill/>
                <a:tableStyleId>{A142CC81-43F2-4EED-B646-B449C69C4B06}</a:tableStyleId>
              </a:tblPr>
              <a:tblGrid>
                <a:gridCol w="395000"/>
                <a:gridCol w="1157750"/>
                <a:gridCol w="879900"/>
                <a:gridCol w="4295950"/>
                <a:gridCol w="1984075"/>
              </a:tblGrid>
              <a:tr h="132275">
                <a:tc gridSpan="5">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Operated Trips</a:t>
                      </a:r>
                      <a:endParaRPr b="1"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6D7A8"/>
                    </a:solidFill>
                  </a:tcPr>
                </a:tc>
                <a:tc hMerge="1"/>
                <a:tc hMerge="1"/>
                <a:tc hMerge="1"/>
                <a:tc hMerge="1"/>
              </a:tr>
              <a:tr h="186950">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SN</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Itinerary Name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Date of Trip</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Route/Itinerary</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Name of the Service Provider</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56275">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1</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Shirdi Sai Temple Yatra)</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14.06.2022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4 Nights/5 Days Package Coimbatore -Tirupur- Erode - Salem -Bangalore, Destinations- Mantralayam– Shirdi and back (Total kms-2880).</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M and C Property Development Pvt. Ltd.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610250">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Shri Ramayana Yatra</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21.06.2022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17 Nights/18 Days Package New Delhi - Ayodhya - Sitamarhi - Janakpur (Nepal) - Buxar - Varanasi - Prayagraj - Chitrakoot - Nasik - Hampi - Rameshwaram - Kanchipuram - Bhadrachalam - Delhi Safdarjung (Total kms-7707). </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IRCTC Ltd., North Zone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24700">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3</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Divya Kashi - Aadi Amavasya Special )</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23.07.2022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11 Nights/12 Days Package Madurai - Chennai-Vijayawada- Puri- Kolkata- Gaya- Varanasi-Prayagraj- Vijayawada- Chennai- Madurai/ (Total Kms- 5269)</a:t>
                      </a:r>
                      <a:br>
                        <a:rPr i="0" lang="en-US" sz="1400" u="none" cap="none" strike="noStrike">
                          <a:latin typeface="Times New Roman"/>
                          <a:ea typeface="Times New Roman"/>
                          <a:cs typeface="Times New Roman"/>
                          <a:sym typeface="Times New Roman"/>
                        </a:rPr>
                      </a:b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Travel Times India Private Limited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56275">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4</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Shirdi Sai Temple Yatra</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05.08.2022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4 Nights/5 Days Package Coimbatore -Tirupur- Erode - Salem -Bangalore, Destinations- Mantralayam– Shirdi and back (Total kms-2880).</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M and C Property Development Pvt. Ltd.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440925">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5</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Onam Holiday Special</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01.09.2022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11 Nights/12 Days Package </a:t>
                      </a:r>
                      <a:br>
                        <a:rPr i="0" lang="en-US" sz="1400" u="none" cap="none" strike="noStrike">
                          <a:latin typeface="Times New Roman"/>
                          <a:ea typeface="Times New Roman"/>
                          <a:cs typeface="Times New Roman"/>
                          <a:sym typeface="Times New Roman"/>
                        </a:rPr>
                      </a:br>
                      <a:r>
                        <a:rPr i="0" lang="en-US" sz="1400" u="none" cap="none" strike="noStrike">
                          <a:latin typeface="Times New Roman"/>
                          <a:ea typeface="Times New Roman"/>
                          <a:cs typeface="Times New Roman"/>
                          <a:sym typeface="Times New Roman"/>
                        </a:rPr>
                        <a:t>Madurai - Mysore-Hosapete- Hyderabad- Aurangabad- Kevadia/Ekta Nagar- Madgaon- Madurai (Total kms-6122).</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Travel Times India Private Limited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24" name="Google Shape;224;g22805e7e464_0_557"/>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28" name="Shape 228"/>
        <p:cNvGrpSpPr/>
        <p:nvPr/>
      </p:nvGrpSpPr>
      <p:grpSpPr>
        <a:xfrm>
          <a:off x="0" y="0"/>
          <a:ext cx="0" cy="0"/>
          <a:chOff x="0" y="0"/>
          <a:chExt cx="0" cy="0"/>
        </a:xfrm>
      </p:grpSpPr>
      <p:graphicFrame>
        <p:nvGraphicFramePr>
          <p:cNvPr id="229" name="Google Shape;229;g22805e7e464_0_562"/>
          <p:cNvGraphicFramePr/>
          <p:nvPr/>
        </p:nvGraphicFramePr>
        <p:xfrm>
          <a:off x="207033" y="207038"/>
          <a:ext cx="3000000" cy="3000000"/>
        </p:xfrm>
        <a:graphic>
          <a:graphicData uri="http://schemas.openxmlformats.org/drawingml/2006/table">
            <a:tbl>
              <a:tblPr>
                <a:noFill/>
                <a:tableStyleId>{A142CC81-43F2-4EED-B646-B449C69C4B06}</a:tableStyleId>
              </a:tblPr>
              <a:tblGrid>
                <a:gridCol w="395000"/>
                <a:gridCol w="1157750"/>
                <a:gridCol w="879900"/>
                <a:gridCol w="4295950"/>
                <a:gridCol w="1984075"/>
              </a:tblGrid>
              <a:tr h="252125">
                <a:tc gridSpan="5">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Operated Trips</a:t>
                      </a:r>
                      <a:endParaRPr b="1"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6D7A8"/>
                    </a:solidFill>
                  </a:tcPr>
                </a:tc>
                <a:tc hMerge="1"/>
                <a:tc hMerge="1"/>
                <a:tc hMerge="1"/>
                <a:tc hMerge="1"/>
              </a:tr>
              <a:tr h="487450">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SN</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Itinerary Name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Date of Trip</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Route/Itinerary</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Name of the Service Provider</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6</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Mahalaya Amavasya Special</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22.09.2022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11 Nights/12 Days Package Madurai- Pryagraj- Gaya- Varanasi- Ayodhya- Naimisharanya Road- Haridwar- Delhi Safdarjung-Mathura- Jhansi- Madurai (Total kms- 6865).</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Travel Times India Private Limited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87450">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7</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Shirdi Sai Temple Yatra</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30.09.2022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4 Nights/5 Days Package Coimbatore - Mantralayam– Shirdi - Coimbatore (Total kms-2880).</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M and C Property Development Pvt. Ltd.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1899425">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8</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Frontier Holiday Special Vibrant Gujarat (Slip Tour): Royal Rajasthan (Slip Tour): </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03.11.2022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11 Nights/12 Days Package Madurai - Chennai- Hyderabad - Ahmedabad- Jaipur - Agra - Delhi - Amritsar - Madgaon - Managalore- Chennai- Subrahmanya Road - Madurai (Total kms- 9629) </a:t>
                      </a:r>
                      <a:endParaRPr i="0"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Vibrant Gujarat (Slip Tour): De Boarding and Boarding at Ahemdabad - Bus Tour of destinations in Gujarat </a:t>
                      </a:r>
                      <a:endParaRPr i="0"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Royal Rajasthan (Slip Tour): De Boarding and Boarding at Jaipur - Bus Tour of destinations in Rajasthan</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Travel Times India Private Limited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9</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Coimbatore - Kumbakonam - Coimbatore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06.11.2022</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i="0" lang="en-US" sz="1400" u="none" cap="none" strike="noStrike">
                          <a:latin typeface="Times New Roman"/>
                          <a:ea typeface="Times New Roman"/>
                          <a:cs typeface="Times New Roman"/>
                          <a:sym typeface="Times New Roman"/>
                        </a:rPr>
                        <a:t>1 Night/ 2 Days Package Coimbatore - Karur - Ponmalai - Thanjavur - Kumbakonam - Coimbatore (Total kms- 659).</a:t>
                      </a:r>
                      <a:endParaRPr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M and C Property Development Pvt. Ltd.</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230" name="Google Shape;230;g22805e7e464_0_562"/>
          <p:cNvSpPr txBox="1"/>
          <p:nvPr/>
        </p:nvSpPr>
        <p:spPr>
          <a:xfrm>
            <a:off x="8188750" y="4817700"/>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31" name="Google Shape;231;g22805e7e464_0_562"/>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35" name="Shape 235"/>
        <p:cNvGrpSpPr/>
        <p:nvPr/>
      </p:nvGrpSpPr>
      <p:grpSpPr>
        <a:xfrm>
          <a:off x="0" y="0"/>
          <a:ext cx="0" cy="0"/>
          <a:chOff x="0" y="0"/>
          <a:chExt cx="0" cy="0"/>
        </a:xfrm>
      </p:grpSpPr>
      <p:graphicFrame>
        <p:nvGraphicFramePr>
          <p:cNvPr id="236" name="Google Shape;236;g22805e7e464_0_617"/>
          <p:cNvGraphicFramePr/>
          <p:nvPr/>
        </p:nvGraphicFramePr>
        <p:xfrm>
          <a:off x="207033" y="207038"/>
          <a:ext cx="3000000" cy="3000000"/>
        </p:xfrm>
        <a:graphic>
          <a:graphicData uri="http://schemas.openxmlformats.org/drawingml/2006/table">
            <a:tbl>
              <a:tblPr>
                <a:noFill/>
                <a:tableStyleId>{A142CC81-43F2-4EED-B646-B449C69C4B06}</a:tableStyleId>
              </a:tblPr>
              <a:tblGrid>
                <a:gridCol w="395000"/>
                <a:gridCol w="1157750"/>
                <a:gridCol w="879900"/>
                <a:gridCol w="4295950"/>
                <a:gridCol w="1984075"/>
              </a:tblGrid>
              <a:tr h="252125">
                <a:tc gridSpan="5">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Operated Trips</a:t>
                      </a:r>
                      <a:endParaRPr b="1"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6D7A8"/>
                    </a:solidFill>
                  </a:tcPr>
                </a:tc>
                <a:tc hMerge="1"/>
                <a:tc hMerge="1"/>
                <a:tc hMerge="1"/>
                <a:tc hMerge="1"/>
              </a:tr>
              <a:tr h="487450">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SN</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Itinerary Name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Date of Trip</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Route/Itinerary</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Name of the Service Provider</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10</a:t>
                      </a:r>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Karnataka Bharat Gaurav Kashi Darshana</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11.11.2022</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Itinerary: KSR Bengaluru - Varanasi- Ayodhya - Prayagraj - KSR Bengaluru (Total kms- 4672).</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Commissioner, HRICE, Bengaluru - Government of Karnataka</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487450">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11</a:t>
                      </a:r>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Sampoorna Yatra</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18.11.2022</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10 Nights/11 Days Package Itinerary : Madurai - Chennai- Secunderabad - Manikpur - Prayagraj - Ayodhya - Varanasi - Gaya - Puri - Rameshwaram - Madurai - Chennai- Secunderabad (Total kms- 7069)</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Travel Times India Private Limited</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6592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12</a:t>
                      </a:r>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Shirdi Sai Temple Yatra</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22.11.2022</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4 Nights/5 Days Package Itinerary: (Shirdi Sai Temple Yatra) Coimbatore - Mantralayam– Shirdi - Coimbatore (Total kms-2880).</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13</a:t>
                      </a:r>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Karnataka Bharat Gaurav Kashi Darshana</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23.11.2022</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Itinerary: KSR Bengaluru - Varanasi- Ayodhya - Prayagraj - KSR Bengaluru (Total kms- 4672).</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Commissioner, HRICE, Bengaluru - Government of Karnataka</a:t>
                      </a:r>
                      <a:endParaRPr>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bl>
          </a:graphicData>
        </a:graphic>
      </p:graphicFrame>
      <p:sp>
        <p:nvSpPr>
          <p:cNvPr id="237" name="Google Shape;237;g22805e7e464_0_617"/>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41" name="Shape 241"/>
        <p:cNvGrpSpPr/>
        <p:nvPr/>
      </p:nvGrpSpPr>
      <p:grpSpPr>
        <a:xfrm>
          <a:off x="0" y="0"/>
          <a:ext cx="0" cy="0"/>
          <a:chOff x="0" y="0"/>
          <a:chExt cx="0" cy="0"/>
        </a:xfrm>
      </p:grpSpPr>
      <p:graphicFrame>
        <p:nvGraphicFramePr>
          <p:cNvPr id="242" name="Google Shape;242;g22805e7e464_0_624"/>
          <p:cNvGraphicFramePr/>
          <p:nvPr/>
        </p:nvGraphicFramePr>
        <p:xfrm>
          <a:off x="207033" y="207038"/>
          <a:ext cx="3000000" cy="3000000"/>
        </p:xfrm>
        <a:graphic>
          <a:graphicData uri="http://schemas.openxmlformats.org/drawingml/2006/table">
            <a:tbl>
              <a:tblPr>
                <a:noFill/>
                <a:tableStyleId>{A142CC81-43F2-4EED-B646-B449C69C4B06}</a:tableStyleId>
              </a:tblPr>
              <a:tblGrid>
                <a:gridCol w="395000"/>
                <a:gridCol w="1157750"/>
                <a:gridCol w="879900"/>
                <a:gridCol w="4295950"/>
                <a:gridCol w="1984075"/>
              </a:tblGrid>
              <a:tr h="252125">
                <a:tc gridSpan="5">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Operated Trips</a:t>
                      </a:r>
                      <a:endParaRPr b="1"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6D7A8"/>
                    </a:solidFill>
                  </a:tcPr>
                </a:tc>
                <a:tc hMerge="1"/>
                <a:tc hMerge="1"/>
                <a:tc hMerge="1"/>
                <a:tc hMerge="1"/>
              </a:tr>
              <a:tr h="487450">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SN</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Itinerary Name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Date of Trip</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Route/Itinerary</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Name of the Service Provider</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14</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New Year Eve Sai Darshan</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24.12.2022</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5 Nights/6 Days Package Itinerary: Madurai - Pandharpur - Sainagar Shirdi - Manthralayam - Madurai (Total kms- 3034).</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Travel Times India Private Limited</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15</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Shirdi Sai Temple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25.12.2022</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4 Nights/5 Days Package Itinerary: (Shirdi Sai Temple Yatra) Coimbatore - Mantralayam– Shirdi - Coimbatore (Total kms-2880).</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16</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Shri Jagannath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25.01.2023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 Itinerary : New Delhi (DSJ) - Varanasi - Jasidih - Puri - Gaya - Delhi (Total kms- 3689)</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17</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05 Jyotirlinga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04.02.2023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08 Nights/09 Days Package Itinerary : Jaipur - Nashik – Aurangabad - Pune – Dwarka - Veraval - Jaipur (Total kms- 4302)</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18</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Shakthi Peeth Special</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09.02.2023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12 Nights/13 Days Package Itinerary : Madurai - Prayagraj - Varanasi - Gaya - Kamakhya - Kolkata - Puri - Madurai (Total kms- 6347)</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Travel Times India Private Limited</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bl>
          </a:graphicData>
        </a:graphic>
      </p:graphicFrame>
      <p:sp>
        <p:nvSpPr>
          <p:cNvPr id="243" name="Google Shape;243;g22805e7e464_0_624"/>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47" name="Shape 247"/>
        <p:cNvGrpSpPr/>
        <p:nvPr/>
      </p:nvGrpSpPr>
      <p:grpSpPr>
        <a:xfrm>
          <a:off x="0" y="0"/>
          <a:ext cx="0" cy="0"/>
          <a:chOff x="0" y="0"/>
          <a:chExt cx="0" cy="0"/>
        </a:xfrm>
      </p:grpSpPr>
      <p:graphicFrame>
        <p:nvGraphicFramePr>
          <p:cNvPr id="248" name="Google Shape;248;g22805e7e464_0_629"/>
          <p:cNvGraphicFramePr/>
          <p:nvPr/>
        </p:nvGraphicFramePr>
        <p:xfrm>
          <a:off x="207033" y="207038"/>
          <a:ext cx="3000000" cy="3000000"/>
        </p:xfrm>
        <a:graphic>
          <a:graphicData uri="http://schemas.openxmlformats.org/drawingml/2006/table">
            <a:tbl>
              <a:tblPr>
                <a:noFill/>
                <a:tableStyleId>{A142CC81-43F2-4EED-B646-B449C69C4B06}</a:tableStyleId>
              </a:tblPr>
              <a:tblGrid>
                <a:gridCol w="395000"/>
                <a:gridCol w="1157750"/>
                <a:gridCol w="879900"/>
                <a:gridCol w="4295950"/>
                <a:gridCol w="1984075"/>
              </a:tblGrid>
              <a:tr h="252125">
                <a:tc gridSpan="5">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Operated Trips</a:t>
                      </a:r>
                      <a:endParaRPr b="1"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6D7A8"/>
                    </a:solidFill>
                  </a:tcPr>
                </a:tc>
                <a:tc hMerge="1"/>
                <a:tc hMerge="1"/>
                <a:tc hMerge="1"/>
                <a:tc hMerge="1"/>
              </a:tr>
              <a:tr h="487450">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SN</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Itinerary Name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Date of Trip</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Route/Itinerary</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Name of the Service Provider</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19</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Maha Shivaratri Special - Kashi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12.02.2023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12 Nights/13 Days Package Itinerary : Coimbatore - Secunderabad - Prayagraj - Ayodhya - Gaya - Varanasi - Coimbatore (Total kms- 5288)</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20</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Puri Gangasagar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16.02.2023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9 Nights/10 Days Package Itinerary : Jalandhar City - Varanasi - Jasidih - Kolkata - Puri - Gaya - Jalandhar City (Total kms- 4400)</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21</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Shri Ram Janki Yatra: Ayodhya to</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Janakpur *</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17.02.2023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6 Nights/7 Days Package Itinerary : Delhi- Ayodhya- Nandigram- Janakpur (Nepal) - Sitamarhi-Varanasi- Prayagraj- Delhi (Total kms- 2193)</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22</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Karnataka Bharat Gaurav Kashi Darshana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21.02.2023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Itinerary: KSR Bengaluru - Varanasi- Ayodhya - Prayagraj - KSR Bengaluru (Total kms- 4672).</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Commissioner, HRICE, Bengaluru - Government of Karnataka</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bl>
          </a:graphicData>
        </a:graphic>
      </p:graphicFrame>
      <p:sp>
        <p:nvSpPr>
          <p:cNvPr id="249" name="Google Shape;249;g22805e7e464_0_629"/>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53" name="Shape 253"/>
        <p:cNvGrpSpPr/>
        <p:nvPr/>
      </p:nvGrpSpPr>
      <p:grpSpPr>
        <a:xfrm>
          <a:off x="0" y="0"/>
          <a:ext cx="0" cy="0"/>
          <a:chOff x="0" y="0"/>
          <a:chExt cx="0" cy="0"/>
        </a:xfrm>
      </p:grpSpPr>
      <p:graphicFrame>
        <p:nvGraphicFramePr>
          <p:cNvPr id="254" name="Google Shape;254;g22805e7e464_0_634"/>
          <p:cNvGraphicFramePr/>
          <p:nvPr/>
        </p:nvGraphicFramePr>
        <p:xfrm>
          <a:off x="207033" y="207038"/>
          <a:ext cx="3000000" cy="3000000"/>
        </p:xfrm>
        <a:graphic>
          <a:graphicData uri="http://schemas.openxmlformats.org/drawingml/2006/table">
            <a:tbl>
              <a:tblPr>
                <a:noFill/>
                <a:tableStyleId>{A142CC81-43F2-4EED-B646-B449C69C4B06}</a:tableStyleId>
              </a:tblPr>
              <a:tblGrid>
                <a:gridCol w="395000"/>
                <a:gridCol w="1157750"/>
                <a:gridCol w="879900"/>
                <a:gridCol w="4295950"/>
                <a:gridCol w="1984075"/>
              </a:tblGrid>
              <a:tr h="252125">
                <a:tc gridSpan="5">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Operated Trips</a:t>
                      </a:r>
                      <a:endParaRPr b="1"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6D7A8"/>
                    </a:solidFill>
                  </a:tcPr>
                </a:tc>
                <a:tc hMerge="1"/>
                <a:tc hMerge="1"/>
                <a:tc hMerge="1"/>
                <a:tc hMerge="1"/>
              </a:tr>
              <a:tr h="487450">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SN</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Itinerary Name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Date of Trip</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Route/Itinerary</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Name of the Service Provider</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23</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Erode - Ernakulam - Erode</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22.02.2023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 Nights/3 Days Package Itinerary : Erode - Ernakulam - Erode (Total kms- 586 )</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24</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Garvi Gujarat *</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28.02.2023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 Itinerary: Delhi Safdarjung - Vadodara/Ekta Nagar - Somnath - Dwarka/Okha - Siddhpur - Delhi Safdarjung (Total kms- 3226).</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25</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Masi Magam Special Nava Jyotirlinga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06.03.2023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12 Nights/13 Days Package Itinerary : Madurai - Ujjain - Somnath - Nasik Road - Aurangabad - Nanded - Parli - Srisailam - Madurai (Total kms- 5979)</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Travel Times India Private Limited</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26</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Sri Rameshwaram - Tirupati : Dakshin Darshan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09.03.2023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10 Nights/11 Days Package Itinerary : Mumbai(CSMT) - Mysuru - Bangalore - Kanyakumari - Thiruvananthapuram - Rameshwaram - Madurai - Tirupati - Mumbai(CSMT) - (Total kms- 4372)</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West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bl>
          </a:graphicData>
        </a:graphic>
      </p:graphicFrame>
      <p:sp>
        <p:nvSpPr>
          <p:cNvPr id="255" name="Google Shape;255;g22805e7e464_0_634"/>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59" name="Shape 259"/>
        <p:cNvGrpSpPr/>
        <p:nvPr/>
      </p:nvGrpSpPr>
      <p:grpSpPr>
        <a:xfrm>
          <a:off x="0" y="0"/>
          <a:ext cx="0" cy="0"/>
          <a:chOff x="0" y="0"/>
          <a:chExt cx="0" cy="0"/>
        </a:xfrm>
      </p:grpSpPr>
      <p:graphicFrame>
        <p:nvGraphicFramePr>
          <p:cNvPr id="260" name="Google Shape;260;g22805e7e464_0_639"/>
          <p:cNvGraphicFramePr/>
          <p:nvPr/>
        </p:nvGraphicFramePr>
        <p:xfrm>
          <a:off x="207033" y="207038"/>
          <a:ext cx="3000000" cy="3000000"/>
        </p:xfrm>
        <a:graphic>
          <a:graphicData uri="http://schemas.openxmlformats.org/drawingml/2006/table">
            <a:tbl>
              <a:tblPr>
                <a:noFill/>
                <a:tableStyleId>{A142CC81-43F2-4EED-B646-B449C69C4B06}</a:tableStyleId>
              </a:tblPr>
              <a:tblGrid>
                <a:gridCol w="395000"/>
                <a:gridCol w="1157750"/>
                <a:gridCol w="879900"/>
                <a:gridCol w="4295950"/>
                <a:gridCol w="1984075"/>
              </a:tblGrid>
              <a:tr h="252125">
                <a:tc gridSpan="5">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Operated Trips</a:t>
                      </a:r>
                      <a:endParaRPr b="1"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6D7A8"/>
                    </a:solidFill>
                  </a:tcPr>
                </a:tc>
                <a:tc hMerge="1"/>
                <a:tc hMerge="1"/>
                <a:tc hMerge="1"/>
                <a:tc hMerge="1"/>
              </a:tr>
              <a:tr h="487450">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SN</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Itinerary Name</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Date of Trip</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Route/Itinerary</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400" u="none" cap="none" strike="noStrike">
                          <a:latin typeface="Times New Roman"/>
                          <a:ea typeface="Times New Roman"/>
                          <a:cs typeface="Times New Roman"/>
                          <a:sym typeface="Times New Roman"/>
                        </a:rPr>
                        <a:t>Name of the Service Provider</a:t>
                      </a:r>
                      <a:endParaRPr/>
                    </a:p>
                  </a:txBody>
                  <a:tcPr marT="7600" marB="7600" marR="11425" marL="1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27</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Dakshin Bharat Yatra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11.03.2023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9 Nights/10 Days Package Itinerary :Sikar - Rameshwaram - Madurai - Kanyakumari - Tirupati - Mallikarjuna - Sikar (Total kms- 6490)</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28</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Buddhist Special *</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11.03.2023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Itinerary: Delhi - Bodhgaya - Nalanda/Rajgir- Varanasi/Sarnath - Lumbini - Kushinagar - Sravasti - Agra - Delhi (Total kms-2764)</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29</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Punya Kshetra Yatra: Puri - Kashi - Ayodhya</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18.03.2023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 Itinerary : Secunderabad - Puri - Gaya - Varanasi - Ayodhya - Prayagraj - Secunderabad (Total kms- 3704)</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South Central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r h="722775">
                <a:tc>
                  <a:txBody>
                    <a:bodyPr/>
                    <a:lstStyle/>
                    <a:p>
                      <a:pPr indent="0" lvl="0" marL="0" marR="0" rtl="0" algn="ctr">
                        <a:lnSpc>
                          <a:spcPct val="100000"/>
                        </a:lnSpc>
                        <a:spcBef>
                          <a:spcPts val="0"/>
                        </a:spcBef>
                        <a:spcAft>
                          <a:spcPts val="0"/>
                        </a:spcAft>
                        <a:buNone/>
                      </a:pPr>
                      <a:r>
                        <a:rPr lang="en-US">
                          <a:latin typeface="Times New Roman"/>
                          <a:ea typeface="Times New Roman"/>
                          <a:cs typeface="Times New Roman"/>
                          <a:sym typeface="Times New Roman"/>
                        </a:rPr>
                        <a:t>30</a:t>
                      </a:r>
                      <a:endParaRPr b="0" sz="1400" u="none" cap="none" strike="noStrike">
                        <a:latin typeface="Times New Roman"/>
                        <a:ea typeface="Times New Roman"/>
                        <a:cs typeface="Times New Roman"/>
                        <a:sym typeface="Times New Roman"/>
                      </a:endParaRPr>
                    </a:p>
                  </a:txBody>
                  <a:tcPr marT="7600" marB="7600" marR="11425" marL="11425" anchor="ctr">
                    <a:lnL cap="flat" cmpd="sng" w="12700">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North East Discovery: Beyond Guwahati Ex Delhi *</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21.03.2023</a:t>
                      </a:r>
                      <a:endParaRPr b="1"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14 Nights/15 Days Package Itinerary : Delhi (DSJ) - Guwahati - Naharlagun - Sibsagar Town - Furkating – Kumarghat – Agartala – Dimapur - Guwahati - Delhi (Total kms- 5573)</a:t>
                      </a:r>
                      <a:endParaRPr b="1" i="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 Ltd., North Zone</a:t>
                      </a:r>
                      <a:endParaRPr b="0" u="none" cap="none" strike="noStrike">
                        <a:latin typeface="Times New Roman"/>
                        <a:ea typeface="Times New Roman"/>
                        <a:cs typeface="Times New Roman"/>
                        <a:sym typeface="Times New Roman"/>
                      </a:endParaRPr>
                    </a:p>
                  </a:txBody>
                  <a:tcPr marT="19050" marB="19050" marR="28575" marL="28575" anchor="ctr">
                    <a:lnL cap="flat" cmpd="sng" w="10575">
                      <a:solidFill>
                        <a:schemeClr val="dk1"/>
                      </a:solidFill>
                      <a:prstDash val="solid"/>
                      <a:round/>
                      <a:headEnd len="sm" w="sm" type="none"/>
                      <a:tailEnd len="sm" w="sm" type="none"/>
                    </a:lnL>
                    <a:lnR cap="flat" cmpd="sng" w="10575">
                      <a:solidFill>
                        <a:schemeClr val="dk1"/>
                      </a:solidFill>
                      <a:prstDash val="solid"/>
                      <a:round/>
                      <a:headEnd len="sm" w="sm" type="none"/>
                      <a:tailEnd len="sm" w="sm" type="none"/>
                    </a:lnR>
                    <a:lnT cap="flat" cmpd="sng" w="10575">
                      <a:solidFill>
                        <a:schemeClr val="dk1"/>
                      </a:solidFill>
                      <a:prstDash val="solid"/>
                      <a:round/>
                      <a:headEnd len="sm" w="sm" type="none"/>
                      <a:tailEnd len="sm" w="sm" type="none"/>
                    </a:lnT>
                    <a:lnB cap="flat" cmpd="sng" w="10575">
                      <a:solidFill>
                        <a:schemeClr val="dk1"/>
                      </a:solidFill>
                      <a:prstDash val="solid"/>
                      <a:round/>
                      <a:headEnd len="sm" w="sm" type="none"/>
                      <a:tailEnd len="sm" w="sm" type="none"/>
                    </a:lnB>
                  </a:tcPr>
                </a:tc>
              </a:tr>
            </a:tbl>
          </a:graphicData>
        </a:graphic>
      </p:graphicFrame>
      <p:sp>
        <p:nvSpPr>
          <p:cNvPr id="261" name="Google Shape;261;g22805e7e464_0_639"/>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3"/>
          <p:cNvSpPr txBox="1"/>
          <p:nvPr>
            <p:ph idx="1" type="body"/>
          </p:nvPr>
        </p:nvSpPr>
        <p:spPr>
          <a:xfrm>
            <a:off x="585226" y="252975"/>
            <a:ext cx="8008200" cy="4675500"/>
          </a:xfrm>
          <a:prstGeom prst="rect">
            <a:avLst/>
          </a:prstGeom>
          <a:noFill/>
          <a:ln>
            <a:noFill/>
          </a:ln>
        </p:spPr>
        <p:txBody>
          <a:bodyPr anchorCtr="0" anchor="t" bIns="91425" lIns="91425" spcFirstLastPara="1" rIns="91425" wrap="square" tIns="91425">
            <a:spAutoFit/>
          </a:bodyPr>
          <a:lstStyle/>
          <a:p>
            <a:pPr indent="0" lvl="0" marL="457200" rtl="0" algn="just">
              <a:lnSpc>
                <a:spcPct val="95000"/>
              </a:lnSpc>
              <a:spcBef>
                <a:spcPts val="0"/>
              </a:spcBef>
              <a:spcAft>
                <a:spcPts val="0"/>
              </a:spcAft>
              <a:buNone/>
            </a:pPr>
            <a:r>
              <a:rPr b="1" i="1" lang="en-US" sz="2300">
                <a:solidFill>
                  <a:schemeClr val="dk1"/>
                </a:solidFill>
                <a:latin typeface="Times New Roman"/>
                <a:ea typeface="Times New Roman"/>
                <a:cs typeface="Times New Roman"/>
                <a:sym typeface="Times New Roman"/>
              </a:rPr>
              <a:t>Features</a:t>
            </a:r>
            <a:endParaRPr sz="2300">
              <a:solidFill>
                <a:schemeClr val="dk1"/>
              </a:solidFill>
              <a:latin typeface="Times New Roman"/>
              <a:ea typeface="Times New Roman"/>
              <a:cs typeface="Times New Roman"/>
              <a:sym typeface="Times New Roman"/>
            </a:endParaRPr>
          </a:p>
          <a:p>
            <a:pPr indent="-368300" lvl="0" marL="457200" rtl="0" algn="just">
              <a:lnSpc>
                <a:spcPct val="95000"/>
              </a:lnSpc>
              <a:spcBef>
                <a:spcPts val="0"/>
              </a:spcBef>
              <a:spcAft>
                <a:spcPts val="0"/>
              </a:spcAft>
              <a:buClr>
                <a:schemeClr val="dk1"/>
              </a:buClr>
              <a:buSzPts val="2200"/>
              <a:buFont typeface="Times New Roman"/>
              <a:buChar char="●"/>
            </a:pPr>
            <a:r>
              <a:rPr lang="en-US" sz="2200">
                <a:solidFill>
                  <a:schemeClr val="dk1"/>
                </a:solidFill>
                <a:latin typeface="Times New Roman"/>
                <a:ea typeface="Times New Roman"/>
                <a:cs typeface="Times New Roman"/>
                <a:sym typeface="Times New Roman"/>
              </a:rPr>
              <a:t>Bharat Gaurav Trains Policy has been launched by Ministry of Railways after wide consultations with  stakeholders. </a:t>
            </a:r>
            <a:endParaRPr sz="2200">
              <a:solidFill>
                <a:schemeClr val="dk1"/>
              </a:solidFill>
              <a:latin typeface="Times New Roman"/>
              <a:ea typeface="Times New Roman"/>
              <a:cs typeface="Times New Roman"/>
              <a:sym typeface="Times New Roman"/>
            </a:endParaRPr>
          </a:p>
          <a:p>
            <a:pPr indent="-368300" lvl="0" marL="457200" rtl="0" algn="just">
              <a:lnSpc>
                <a:spcPct val="95000"/>
              </a:lnSpc>
              <a:spcBef>
                <a:spcPts val="1200"/>
              </a:spcBef>
              <a:spcAft>
                <a:spcPts val="0"/>
              </a:spcAft>
              <a:buClr>
                <a:schemeClr val="dk1"/>
              </a:buClr>
              <a:buSzPts val="2200"/>
              <a:buFont typeface="Times New Roman"/>
              <a:buChar char="●"/>
            </a:pPr>
            <a:r>
              <a:rPr lang="en-US" sz="2200">
                <a:solidFill>
                  <a:schemeClr val="dk1"/>
                </a:solidFill>
                <a:latin typeface="Times New Roman"/>
                <a:ea typeface="Times New Roman"/>
                <a:cs typeface="Times New Roman"/>
                <a:sym typeface="Times New Roman"/>
              </a:rPr>
              <a:t>Theme of the train to be decided by service provider. (e.g   Guru Kripa trains covering important places of Sikh culture, Ramayana trains for places connected with Lord Shri Ram etc.)</a:t>
            </a:r>
            <a:endParaRPr sz="2200">
              <a:solidFill>
                <a:schemeClr val="dk1"/>
              </a:solidFill>
              <a:latin typeface="Times New Roman"/>
              <a:ea typeface="Times New Roman"/>
              <a:cs typeface="Times New Roman"/>
              <a:sym typeface="Times New Roman"/>
            </a:endParaRPr>
          </a:p>
          <a:p>
            <a:pPr indent="-368300" lvl="0" marL="457200" rtl="0" algn="just">
              <a:lnSpc>
                <a:spcPct val="95000"/>
              </a:lnSpc>
              <a:spcBef>
                <a:spcPts val="1200"/>
              </a:spcBef>
              <a:spcAft>
                <a:spcPts val="0"/>
              </a:spcAft>
              <a:buClr>
                <a:schemeClr val="dk1"/>
              </a:buClr>
              <a:buSzPts val="2200"/>
              <a:buFont typeface="Times New Roman"/>
              <a:buChar char="●"/>
            </a:pPr>
            <a:r>
              <a:rPr lang="en-US" sz="2200">
                <a:solidFill>
                  <a:schemeClr val="dk1"/>
                </a:solidFill>
                <a:latin typeface="Times New Roman"/>
                <a:ea typeface="Times New Roman"/>
                <a:cs typeface="Times New Roman"/>
                <a:sym typeface="Times New Roman"/>
              </a:rPr>
              <a:t>Service Provider to offer all inclusive package to tourist including rail travel, hotel accommodation, sightseeing arrangement, visit to historical/heritage sites, tour guides etc.</a:t>
            </a:r>
            <a:endParaRPr sz="2200">
              <a:solidFill>
                <a:schemeClr val="dk1"/>
              </a:solidFill>
              <a:latin typeface="Times New Roman"/>
              <a:ea typeface="Times New Roman"/>
              <a:cs typeface="Times New Roman"/>
              <a:sym typeface="Times New Roman"/>
            </a:endParaRPr>
          </a:p>
          <a:p>
            <a:pPr indent="-368300" lvl="0" marL="457200" rtl="0" algn="just">
              <a:lnSpc>
                <a:spcPct val="95000"/>
              </a:lnSpc>
              <a:spcBef>
                <a:spcPts val="1200"/>
              </a:spcBef>
              <a:spcAft>
                <a:spcPts val="0"/>
              </a:spcAft>
              <a:buClr>
                <a:schemeClr val="dk1"/>
              </a:buClr>
              <a:buSzPts val="2200"/>
              <a:buFont typeface="Times New Roman"/>
              <a:buChar char="●"/>
            </a:pPr>
            <a:r>
              <a:rPr lang="en-US" sz="2200">
                <a:solidFill>
                  <a:schemeClr val="dk1"/>
                </a:solidFill>
                <a:latin typeface="Times New Roman"/>
                <a:ea typeface="Times New Roman"/>
                <a:cs typeface="Times New Roman"/>
                <a:sym typeface="Times New Roman"/>
              </a:rPr>
              <a:t>Full flexibility to decide package cost based on level of services being offered.</a:t>
            </a:r>
            <a:endParaRPr sz="2200">
              <a:solidFill>
                <a:schemeClr val="dk1"/>
              </a:solidFill>
              <a:latin typeface="Times New Roman"/>
              <a:ea typeface="Times New Roman"/>
              <a:cs typeface="Times New Roman"/>
              <a:sym typeface="Times New Roman"/>
            </a:endParaRPr>
          </a:p>
          <a:p>
            <a:pPr indent="-368300" lvl="0" marL="457200" rtl="0" algn="just">
              <a:lnSpc>
                <a:spcPct val="95000"/>
              </a:lnSpc>
              <a:spcBef>
                <a:spcPts val="1200"/>
              </a:spcBef>
              <a:spcAft>
                <a:spcPts val="0"/>
              </a:spcAft>
              <a:buClr>
                <a:schemeClr val="dk1"/>
              </a:buClr>
              <a:buSzPts val="2200"/>
              <a:buFont typeface="Times New Roman"/>
              <a:buChar char="●"/>
            </a:pPr>
            <a:r>
              <a:rPr lang="en-US" sz="2200">
                <a:solidFill>
                  <a:schemeClr val="dk1"/>
                </a:solidFill>
                <a:latin typeface="Times New Roman"/>
                <a:ea typeface="Times New Roman"/>
                <a:cs typeface="Times New Roman"/>
                <a:sym typeface="Times New Roman"/>
              </a:rPr>
              <a:t>Service Provider to manage all on board services.</a:t>
            </a:r>
            <a:endParaRPr sz="2200">
              <a:solidFill>
                <a:schemeClr val="dk1"/>
              </a:solidFill>
              <a:latin typeface="Times New Roman"/>
              <a:ea typeface="Times New Roman"/>
              <a:cs typeface="Times New Roman"/>
              <a:sym typeface="Times New Roman"/>
            </a:endParaRPr>
          </a:p>
        </p:txBody>
      </p:sp>
      <p:sp>
        <p:nvSpPr>
          <p:cNvPr id="76" name="Google Shape;76;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65" name="Shape 265"/>
        <p:cNvGrpSpPr/>
        <p:nvPr/>
      </p:nvGrpSpPr>
      <p:grpSpPr>
        <a:xfrm>
          <a:off x="0" y="0"/>
          <a:ext cx="0" cy="0"/>
          <a:chOff x="0" y="0"/>
          <a:chExt cx="0" cy="0"/>
        </a:xfrm>
      </p:grpSpPr>
      <p:graphicFrame>
        <p:nvGraphicFramePr>
          <p:cNvPr id="266" name="Google Shape;266;g22805e7e464_0_567"/>
          <p:cNvGraphicFramePr/>
          <p:nvPr/>
        </p:nvGraphicFramePr>
        <p:xfrm>
          <a:off x="152400" y="152400"/>
          <a:ext cx="3000000" cy="3000000"/>
        </p:xfrm>
        <a:graphic>
          <a:graphicData uri="http://schemas.openxmlformats.org/drawingml/2006/table">
            <a:tbl>
              <a:tblPr>
                <a:noFill/>
                <a:tableStyleId>{1E95F023-CF8B-4C63-A645-B22E7AF18455}</a:tableStyleId>
              </a:tblPr>
              <a:tblGrid>
                <a:gridCol w="386525"/>
                <a:gridCol w="1666825"/>
                <a:gridCol w="1253950"/>
                <a:gridCol w="3914200"/>
                <a:gridCol w="1505725"/>
              </a:tblGrid>
              <a:tr h="270325">
                <a:tc gridSpan="5">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Planned Upcoming Trips</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c hMerge="1"/>
                <a:tc hMerge="1"/>
                <a:tc hMerge="1"/>
                <a:tc hMerge="1"/>
              </a:tr>
              <a:tr h="517700">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SN</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Itinerary Name</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Date of Trip</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Route/Itinerary</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Service Provider</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r>
              <a:tr h="90332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Bharat Nepal Aastha Yatra</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31.03.2023</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9 Nights/10 Days Package Itinerary : Jalandhar City - Ayodhya - Kathmandu - Varanasi - Prayagraj - Jalandhar City (Total kms- 2770)</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IRCTC/NZ</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1437000">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Guru Kirpa Yatra</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05.04.2023</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10 Nights/11 Days Package Itinerary : Lucknow- Sri Kesgarh Sahib (Anandpur)- Sri Kiratpur Sahib - Sri Fatehgarh Sahib - Sri Akal Takht (Amritsar) - Sri Damdama Sahib (Bhatinda) - Sri Hazur Sahib (Nanded) - Shri Guru Nanak Jhira Sahib (Bidar) - Sri Harmandirji Sahib (Patna) - Lucknow. (Total kms- 5560).</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IRCTC/NZ</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990600">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3</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Sri Athi Rudhra Maha Yagnam Special Saptha Jyothirlinga Yathra</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06.04.203</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14 Nights/15 Days Package Itinerary: Coimbatore -Ujjain - Somnath - Nasik Road - Aurangabad - Nanded - Kurnool City - Coimbatore(Total kms- 5705).</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bl>
          </a:graphicData>
        </a:graphic>
      </p:graphicFrame>
      <p:sp>
        <p:nvSpPr>
          <p:cNvPr id="267" name="Google Shape;267;g22805e7e464_0_567"/>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71" name="Shape 271"/>
        <p:cNvGrpSpPr/>
        <p:nvPr/>
      </p:nvGrpSpPr>
      <p:grpSpPr>
        <a:xfrm>
          <a:off x="0" y="0"/>
          <a:ext cx="0" cy="0"/>
          <a:chOff x="0" y="0"/>
          <a:chExt cx="0" cy="0"/>
        </a:xfrm>
      </p:grpSpPr>
      <p:graphicFrame>
        <p:nvGraphicFramePr>
          <p:cNvPr id="272" name="Google Shape;272;g22805e7e464_0_645"/>
          <p:cNvGraphicFramePr/>
          <p:nvPr/>
        </p:nvGraphicFramePr>
        <p:xfrm>
          <a:off x="152400" y="152400"/>
          <a:ext cx="3000000" cy="3000000"/>
        </p:xfrm>
        <a:graphic>
          <a:graphicData uri="http://schemas.openxmlformats.org/drawingml/2006/table">
            <a:tbl>
              <a:tblPr>
                <a:noFill/>
                <a:tableStyleId>{1E95F023-CF8B-4C63-A645-B22E7AF18455}</a:tableStyleId>
              </a:tblPr>
              <a:tblGrid>
                <a:gridCol w="386525"/>
                <a:gridCol w="1666825"/>
                <a:gridCol w="1253950"/>
                <a:gridCol w="3914200"/>
                <a:gridCol w="1505725"/>
              </a:tblGrid>
              <a:tr h="469600">
                <a:tc gridSpan="5">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Planned Upcoming Trips</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c hMerge="1"/>
                <a:tc hMerge="1"/>
                <a:tc hMerge="1"/>
                <a:tc hMerge="1"/>
              </a:tr>
              <a:tr h="569775">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SN</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Itinerary Name</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Date of Trip</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Route/Itinerary</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Service Provider</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r>
              <a:tr h="135692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4</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Shri Ramayana Yatra *</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07.04.2023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17 Nights/18 Days Package Itinerary: Delhi Safdarjung - Ayodhya - Janakpur (Nepal) - Sitamarhi- Buxar - Varanasi - Prayagraj - Chitrakoot - Manikpur- Nasik Road- Hospete- Rameshwaram- Bhadrachalam - Delhi Safdarjung (Total kms- 7946).</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IRCTC/NZ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109022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5</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Baba Saheb Ambedkar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14.04.2023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5 Nights/6 Days Package Itinerary : Delhi Safdarjung (DSJ) - Dr. Ambedkar Nagar (Mhow) - Nagpur - Sanchi - Varanasi - Gaya - Delhi (Total kms- 3876)</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IRCTC/NZ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10868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6</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Karnataka Bharat Gaurav Kashi Darshana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14.04.2023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Itinerary: KSR Bengaluru - Varanasi- Ayodhya - Prayagraj - KSR Bengaluru (Total kms- 4672).</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Commissioner, HRICE, Bengaluru - Government of Karnataka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bl>
          </a:graphicData>
        </a:graphic>
      </p:graphicFrame>
      <p:sp>
        <p:nvSpPr>
          <p:cNvPr id="273" name="Google Shape;273;g22805e7e464_0_645"/>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77" name="Shape 277"/>
        <p:cNvGrpSpPr/>
        <p:nvPr/>
      </p:nvGrpSpPr>
      <p:grpSpPr>
        <a:xfrm>
          <a:off x="0" y="0"/>
          <a:ext cx="0" cy="0"/>
          <a:chOff x="0" y="0"/>
          <a:chExt cx="0" cy="0"/>
        </a:xfrm>
      </p:grpSpPr>
      <p:graphicFrame>
        <p:nvGraphicFramePr>
          <p:cNvPr id="278" name="Google Shape;278;g22805e7e464_0_650"/>
          <p:cNvGraphicFramePr/>
          <p:nvPr/>
        </p:nvGraphicFramePr>
        <p:xfrm>
          <a:off x="152400" y="152400"/>
          <a:ext cx="3000000" cy="3000000"/>
        </p:xfrm>
        <a:graphic>
          <a:graphicData uri="http://schemas.openxmlformats.org/drawingml/2006/table">
            <a:tbl>
              <a:tblPr>
                <a:noFill/>
                <a:tableStyleId>{1E95F023-CF8B-4C63-A645-B22E7AF18455}</a:tableStyleId>
              </a:tblPr>
              <a:tblGrid>
                <a:gridCol w="386525"/>
                <a:gridCol w="1666825"/>
                <a:gridCol w="1253950"/>
                <a:gridCol w="3828650"/>
                <a:gridCol w="1591275"/>
              </a:tblGrid>
              <a:tr h="486250">
                <a:tc gridSpan="5">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Planned Upcoming Trips</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c hMerge="1"/>
                <a:tc hMerge="1"/>
                <a:tc hMerge="1"/>
                <a:tc hMerge="1"/>
              </a:tr>
              <a:tr h="486250">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SN</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Itinerary Name</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Date of Trip</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Route/Itinerary</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Service Provider</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r>
              <a:tr h="11253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7</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Kashmir Valley Special</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17.04.2023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15 Nights/16 Days Package Itinerary : Madurai - Agra Cantt. - Delhi - Amritsar - Udhampur - By Road to Srinagar, Sonmarg &amp; Gulmarg - Jaipur - Madurai (Total kms- 6845)</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Travel Times India Private Limited</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457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8</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Ganga Pushkarala Yatra: Puri-Kashi-Ayodhya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18.04.2023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 Itinerary : Secunderabad - Puri - Konark - Gaya - Varanasi - Ayodhya - Prayagraj- Secunderabad (Total Kms - 3711)</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IRCTC/SCZ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457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9</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Ganga Pushkaralu Theerthadanam</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23.04.2023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6 Nights/7 Days Package Itinerary : Chennai - Varanasi - Chennai (Total Kms - 3902)</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457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10</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Shirdi Subh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27.04.2023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5 Nights/6 Days Package Itinerary: Chennai - Pandharpur - Sainagar Shirdi - Manthralayam - Chennai (Total kms- 2512).</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SRMPR Global Railways Pvt. Ltd.</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bl>
          </a:graphicData>
        </a:graphic>
      </p:graphicFrame>
      <p:sp>
        <p:nvSpPr>
          <p:cNvPr id="279" name="Google Shape;279;g22805e7e464_0_650"/>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83" name="Shape 283"/>
        <p:cNvGrpSpPr/>
        <p:nvPr/>
      </p:nvGrpSpPr>
      <p:grpSpPr>
        <a:xfrm>
          <a:off x="0" y="0"/>
          <a:ext cx="0" cy="0"/>
          <a:chOff x="0" y="0"/>
          <a:chExt cx="0" cy="0"/>
        </a:xfrm>
      </p:grpSpPr>
      <p:graphicFrame>
        <p:nvGraphicFramePr>
          <p:cNvPr id="284" name="Google Shape;284;g22805e7e464_0_655"/>
          <p:cNvGraphicFramePr/>
          <p:nvPr/>
        </p:nvGraphicFramePr>
        <p:xfrm>
          <a:off x="152400" y="152400"/>
          <a:ext cx="3000000" cy="3000000"/>
        </p:xfrm>
        <a:graphic>
          <a:graphicData uri="http://schemas.openxmlformats.org/drawingml/2006/table">
            <a:tbl>
              <a:tblPr>
                <a:noFill/>
                <a:tableStyleId>{1E95F023-CF8B-4C63-A645-B22E7AF18455}</a:tableStyleId>
              </a:tblPr>
              <a:tblGrid>
                <a:gridCol w="386525"/>
                <a:gridCol w="1666825"/>
                <a:gridCol w="1253950"/>
                <a:gridCol w="3828650"/>
                <a:gridCol w="1591275"/>
              </a:tblGrid>
              <a:tr h="479500">
                <a:tc gridSpan="5">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Planned Upcoming Trips</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c hMerge="1"/>
                <a:tc hMerge="1"/>
                <a:tc hMerge="1"/>
                <a:tc hMerge="1"/>
              </a:tr>
              <a:tr h="479500">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SN</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Itinerary Name</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Date of Trip</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Route/Itinerary</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Service Provider</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r>
              <a:tr h="1109800">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11</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Karnataka Bharat Gaurav Kashi Darshana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28.04.2023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Itinerary: KSR Bengaluru - Varanasi- Ayodhya - Prayagraj - KSR Bengaluru (Total kms- 4672).</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Commissioner, HRICE, Bengaluru - Government of Karnataka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340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12</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Puri Gangasagar Divya Kashi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28.04.2023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9 Nights/10 Days Package</a:t>
                      </a:r>
                      <a:endParaRPr>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Itinerary: Pune - Puri - Kolkata - Gaya- Varanasi - Pune (Total kms- 4435).</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IRCTC/WZ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340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Ganga Pushkarala Yatra: Puri-Kashi-Ayodhya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29.04.2023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 Itinerary : Secunderabad - Puri - Konark - Gaya - Varanasi - Ayodhya - Prayagraj- Secunderabad (Total Kms - 3711)</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IRCTC/SCZ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340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14</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Punya Teerth Yathirai</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04.05.2023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11 Nights/12 Days Package Itinerary : Kochuveli - Puri - Konark - Kolkata - Gaya - Varanasi - Ayodhya - Allahabad - Kochuveli (Total Kms - 6108)</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IRCTC/SZ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bl>
          </a:graphicData>
        </a:graphic>
      </p:graphicFrame>
      <p:sp>
        <p:nvSpPr>
          <p:cNvPr id="285" name="Google Shape;285;g22805e7e464_0_655"/>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89" name="Shape 289"/>
        <p:cNvGrpSpPr/>
        <p:nvPr/>
      </p:nvGrpSpPr>
      <p:grpSpPr>
        <a:xfrm>
          <a:off x="0" y="0"/>
          <a:ext cx="0" cy="0"/>
          <a:chOff x="0" y="0"/>
          <a:chExt cx="0" cy="0"/>
        </a:xfrm>
      </p:grpSpPr>
      <p:graphicFrame>
        <p:nvGraphicFramePr>
          <p:cNvPr id="290" name="Google Shape;290;g22805e7e464_0_660"/>
          <p:cNvGraphicFramePr/>
          <p:nvPr/>
        </p:nvGraphicFramePr>
        <p:xfrm>
          <a:off x="152400" y="152400"/>
          <a:ext cx="3000000" cy="3000000"/>
        </p:xfrm>
        <a:graphic>
          <a:graphicData uri="http://schemas.openxmlformats.org/drawingml/2006/table">
            <a:tbl>
              <a:tblPr>
                <a:noFill/>
                <a:tableStyleId>{1E95F023-CF8B-4C63-A645-B22E7AF18455}</a:tableStyleId>
              </a:tblPr>
              <a:tblGrid>
                <a:gridCol w="386525"/>
                <a:gridCol w="1666825"/>
                <a:gridCol w="1253950"/>
                <a:gridCol w="3828650"/>
                <a:gridCol w="1591275"/>
              </a:tblGrid>
              <a:tr h="173550">
                <a:tc gridSpan="5">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Planned Upcoming Trips</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c hMerge="1"/>
                <a:tc hMerge="1"/>
                <a:tc hMerge="1"/>
                <a:tc hMerge="1"/>
              </a:tr>
              <a:tr h="173550">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SN</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Itinerary Name</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Date of Trip</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Route/Itinerary</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Service Provider</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r>
              <a:tr h="4016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15</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Kashmir Valley Special</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07.05.2023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14 Nights/15 Days Package Itinerary : Coimbatore - Agra Cantt. - Delhi - Amritsar - Udhampur - By Road to Srinagar, Sonmarg &amp; Gulmarg - Jaipur - Coimbatore (Total kms- 6725)</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3018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16</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Summer Special - Kashi - Haridwar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10.05.2023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9 Nights/10 Days Package Itinerary : Madurai - Gaya - Varanasi - Prayagraj - Haridwar - Delhi - Mathura - Agra Cantt. - Madurai (Total kms- 6323)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Travel Times India Private Limited</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3018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17</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Uttar Bharat Devbhumi Darshan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11.05.2023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7 Nights/8 Days Package Itinerary : Vadodara – Haridwar - Rishikesh - Amritsar - Mata Vaishnodevi (SVDK) - Vadodara (Total Kms - 3486)</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IRCTC/WZ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3018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18</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Golden Triangle with Hyderabad &amp; Goa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18.05.2023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10 Nights/11 Days Package Itinerary : Kochuveli - Hyderabad- Agra- Delhi- Jaipur- Goa- Kochuveli (Total Kms - 6228)</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IRCTC/SZ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3018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19</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Bharat Gaurav Jyotirlinga Yatra Special Train</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20.05.2023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11 Nights/12 Days Package Itinerary : Kolkata- Ujjain- Ekta Nagar - Somnath- Dwarka- Shirdi- Nasik Road-Kolkata (Total Kms - 6276)</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IRCTC/EZ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bl>
          </a:graphicData>
        </a:graphic>
      </p:graphicFrame>
      <p:sp>
        <p:nvSpPr>
          <p:cNvPr id="291" name="Google Shape;291;g22805e7e464_0_660"/>
          <p:cNvSpPr txBox="1"/>
          <p:nvPr/>
        </p:nvSpPr>
        <p:spPr>
          <a:xfrm>
            <a:off x="8265000" y="46406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95" name="Shape 295"/>
        <p:cNvGrpSpPr/>
        <p:nvPr/>
      </p:nvGrpSpPr>
      <p:grpSpPr>
        <a:xfrm>
          <a:off x="0" y="0"/>
          <a:ext cx="0" cy="0"/>
          <a:chOff x="0" y="0"/>
          <a:chExt cx="0" cy="0"/>
        </a:xfrm>
      </p:grpSpPr>
      <p:graphicFrame>
        <p:nvGraphicFramePr>
          <p:cNvPr id="296" name="Google Shape;296;g22805e7e464_0_665"/>
          <p:cNvGraphicFramePr/>
          <p:nvPr/>
        </p:nvGraphicFramePr>
        <p:xfrm>
          <a:off x="152400" y="152400"/>
          <a:ext cx="3000000" cy="3000000"/>
        </p:xfrm>
        <a:graphic>
          <a:graphicData uri="http://schemas.openxmlformats.org/drawingml/2006/table">
            <a:tbl>
              <a:tblPr>
                <a:noFill/>
                <a:tableStyleId>{1E95F023-CF8B-4C63-A645-B22E7AF18455}</a:tableStyleId>
              </a:tblPr>
              <a:tblGrid>
                <a:gridCol w="386525"/>
                <a:gridCol w="1666825"/>
                <a:gridCol w="1253950"/>
                <a:gridCol w="3828650"/>
                <a:gridCol w="1591275"/>
              </a:tblGrid>
              <a:tr h="473200">
                <a:tc gridSpan="5">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Planned Upcoming Trips</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2CC"/>
                    </a:solidFill>
                  </a:tcPr>
                </a:tc>
                <a:tc hMerge="1"/>
                <a:tc hMerge="1"/>
                <a:tc hMerge="1"/>
                <a:tc hMerge="1"/>
              </a:tr>
              <a:tr h="473200">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SN</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Itinerary Name</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Date of Trip</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Route/Itinerary</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US" sz="1600" u="none" cap="none" strike="noStrike">
                          <a:solidFill>
                            <a:schemeClr val="dk1"/>
                          </a:solidFill>
                          <a:latin typeface="Times New Roman"/>
                          <a:ea typeface="Times New Roman"/>
                          <a:cs typeface="Times New Roman"/>
                          <a:sym typeface="Times New Roman"/>
                        </a:rPr>
                        <a:t>Service Provider</a:t>
                      </a:r>
                      <a:endParaRPr b="1" sz="1600" u="none" cap="none" strike="noStrike">
                        <a:solidFill>
                          <a:schemeClr val="dk1"/>
                        </a:solidFill>
                        <a:latin typeface="Times New Roman"/>
                        <a:ea typeface="Times New Roman"/>
                        <a:cs typeface="Times New Roman"/>
                        <a:sym typeface="Times New Roman"/>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0575">
                      <a:solidFill>
                        <a:srgbClr val="000000"/>
                      </a:solidFill>
                      <a:prstDash val="solid"/>
                      <a:round/>
                      <a:headEnd len="sm" w="sm" type="none"/>
                      <a:tailEnd len="sm" w="sm" type="none"/>
                    </a:lnB>
                    <a:solidFill>
                      <a:srgbClr val="D9EAD3"/>
                    </a:solidFill>
                  </a:tcPr>
                </a:tc>
              </a:tr>
              <a:tr h="8230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20</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Summer Special Shirdi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22.05.2023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5 Nights/6 Days Package Itinerary: Madurai - Pandharpur - Sainagar Shirdi - Manthralayam - Madurai (Total kms- 3035).</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Travel Times India Private Limited</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230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21</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Puri Gangasagar Bhavya Kashi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23.05.2023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9 Nights/10 Days Package Itinerary : Indore - Puri - Gangasagar - Jasidih - Varanasi - Ayodhya - Indore (Total kms- 3949)</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IRCTC/WZ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1095200">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22</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Maa Vaishnodevi Yatra</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24.05.2023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12 Nights/13 Days Package Itinerary : Coimbatore - Haridwar - Shri Mata Vaishno Devi Katra - Amritsar - Jaipur - Delhi - Mathura - Agra - Coimbatore (Total kms- 7423 )</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M and C Property Development Pvt. Ltd.</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r h="823075">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Ayodhya Ram Mandir Trail with Vaishno Devi</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a:latin typeface="Times New Roman"/>
                          <a:ea typeface="Times New Roman"/>
                          <a:cs typeface="Times New Roman"/>
                          <a:sym typeface="Times New Roman"/>
                        </a:rPr>
                        <a:t>27.05.2023</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10 Nights/11 Days Package Itinerary : Dibrugarh- Shri Mata Vaishno Devi Katra- Ayodhya- Prayagraj -Varanasi Jn - Dibrugarh (Total kms- 5734)</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a:latin typeface="Times New Roman"/>
                          <a:ea typeface="Times New Roman"/>
                          <a:cs typeface="Times New Roman"/>
                          <a:sym typeface="Times New Roman"/>
                        </a:rPr>
                        <a:t>IRCTC/EZ</a:t>
                      </a:r>
                      <a:endParaRPr u="none" cap="none" strike="noStrike">
                        <a:solidFill>
                          <a:schemeClr val="dk1"/>
                        </a:solidFill>
                        <a:latin typeface="Times New Roman"/>
                        <a:ea typeface="Times New Roman"/>
                        <a:cs typeface="Times New Roman"/>
                        <a:sym typeface="Times New Roman"/>
                      </a:endParaRPr>
                    </a:p>
                  </a:txBody>
                  <a:tcPr marT="19050" marB="19050" marR="28575" marL="28575" anchor="ctr">
                    <a:lnL cap="flat" cmpd="sng" w="10575">
                      <a:solidFill>
                        <a:srgbClr val="000000"/>
                      </a:solidFill>
                      <a:prstDash val="solid"/>
                      <a:round/>
                      <a:headEnd len="sm" w="sm" type="none"/>
                      <a:tailEnd len="sm" w="sm" type="none"/>
                    </a:lnL>
                    <a:lnR cap="flat" cmpd="sng" w="10575">
                      <a:solidFill>
                        <a:srgbClr val="000000"/>
                      </a:solidFill>
                      <a:prstDash val="solid"/>
                      <a:round/>
                      <a:headEnd len="sm" w="sm" type="none"/>
                      <a:tailEnd len="sm" w="sm" type="none"/>
                    </a:lnR>
                    <a:lnT cap="flat" cmpd="sng" w="10575">
                      <a:solidFill>
                        <a:srgbClr val="000000"/>
                      </a:solidFill>
                      <a:prstDash val="solid"/>
                      <a:round/>
                      <a:headEnd len="sm" w="sm" type="none"/>
                      <a:tailEnd len="sm" w="sm" type="none"/>
                    </a:lnT>
                    <a:lnB cap="flat" cmpd="sng" w="10575">
                      <a:solidFill>
                        <a:srgbClr val="000000"/>
                      </a:solidFill>
                      <a:prstDash val="solid"/>
                      <a:round/>
                      <a:headEnd len="sm" w="sm" type="none"/>
                      <a:tailEnd len="sm" w="sm" type="none"/>
                    </a:lnB>
                  </a:tcPr>
                </a:tc>
              </a:tr>
            </a:tbl>
          </a:graphicData>
        </a:graphic>
      </p:graphicFrame>
      <p:sp>
        <p:nvSpPr>
          <p:cNvPr id="297" name="Google Shape;297;g22805e7e464_0_665"/>
          <p:cNvSpPr txBox="1"/>
          <p:nvPr/>
        </p:nvSpPr>
        <p:spPr>
          <a:xfrm>
            <a:off x="8188800" y="4793025"/>
            <a:ext cx="73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action="ppaction://hlinksldjump" r:id="rId3"/>
              </a:rPr>
              <a:t>Back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8"/>
          <p:cNvSpPr txBox="1"/>
          <p:nvPr>
            <p:ph idx="1" type="body"/>
          </p:nvPr>
        </p:nvSpPr>
        <p:spPr>
          <a:xfrm>
            <a:off x="262250" y="283650"/>
            <a:ext cx="8442300" cy="45762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15000"/>
              </a:lnSpc>
              <a:spcBef>
                <a:spcPts val="0"/>
              </a:spcBef>
              <a:spcAft>
                <a:spcPts val="0"/>
              </a:spcAft>
              <a:buSzPts val="2118"/>
              <a:buNone/>
            </a:pPr>
            <a:r>
              <a:rPr b="1" lang="en-US" sz="3000">
                <a:solidFill>
                  <a:schemeClr val="dk1"/>
                </a:solidFill>
                <a:latin typeface="Times New Roman"/>
                <a:ea typeface="Times New Roman"/>
                <a:cs typeface="Times New Roman"/>
                <a:sym typeface="Times New Roman"/>
              </a:rPr>
              <a:t>General Conditions</a:t>
            </a:r>
            <a:endParaRPr sz="3000">
              <a:latin typeface="Times New Roman"/>
              <a:ea typeface="Times New Roman"/>
              <a:cs typeface="Times New Roman"/>
              <a:sym typeface="Times New Roman"/>
            </a:endParaRPr>
          </a:p>
          <a:p>
            <a:pPr indent="-342900" lvl="0" marL="457200" rtl="0" algn="l">
              <a:lnSpc>
                <a:spcPct val="115000"/>
              </a:lnSpc>
              <a:spcBef>
                <a:spcPts val="0"/>
              </a:spcBef>
              <a:spcAft>
                <a:spcPts val="0"/>
              </a:spcAft>
              <a:buSzPts val="2118"/>
              <a:buNone/>
            </a:pPr>
            <a:r>
              <a:t/>
            </a:r>
            <a:endParaRPr sz="2450">
              <a:solidFill>
                <a:schemeClr val="dk1"/>
              </a:solidFill>
              <a:latin typeface="Times New Roman"/>
              <a:ea typeface="Times New Roman"/>
              <a:cs typeface="Times New Roman"/>
              <a:sym typeface="Times New Roman"/>
            </a:endParaRPr>
          </a:p>
          <a:p>
            <a:pPr indent="-384265" lvl="0" marL="457200" rtl="0" algn="just">
              <a:lnSpc>
                <a:spcPct val="115000"/>
              </a:lnSpc>
              <a:spcBef>
                <a:spcPts val="0"/>
              </a:spcBef>
              <a:spcAft>
                <a:spcPts val="0"/>
              </a:spcAft>
              <a:buClr>
                <a:schemeClr val="dk1"/>
              </a:buClr>
              <a:buSzPts val="2450"/>
              <a:buFont typeface="Times New Roman"/>
              <a:buChar char="●"/>
            </a:pPr>
            <a:r>
              <a:rPr lang="en-US" sz="2450">
                <a:solidFill>
                  <a:schemeClr val="dk1"/>
                </a:solidFill>
                <a:latin typeface="Times New Roman"/>
                <a:ea typeface="Times New Roman"/>
                <a:cs typeface="Times New Roman"/>
                <a:sym typeface="Times New Roman"/>
              </a:rPr>
              <a:t>Zonal Railways to enter into agreement with Service Provider containing all operational/safety/other modalities. </a:t>
            </a:r>
            <a:endParaRPr sz="2450">
              <a:latin typeface="Times New Roman"/>
              <a:ea typeface="Times New Roman"/>
              <a:cs typeface="Times New Roman"/>
              <a:sym typeface="Times New Roman"/>
            </a:endParaRPr>
          </a:p>
          <a:p>
            <a:pPr indent="-228600" lvl="0" marL="457200" rtl="0" algn="just">
              <a:lnSpc>
                <a:spcPct val="115000"/>
              </a:lnSpc>
              <a:spcBef>
                <a:spcPts val="0"/>
              </a:spcBef>
              <a:spcAft>
                <a:spcPts val="0"/>
              </a:spcAft>
              <a:buSzPts val="2118"/>
              <a:buNone/>
            </a:pPr>
            <a:r>
              <a:t/>
            </a:r>
            <a:endParaRPr sz="2450">
              <a:solidFill>
                <a:schemeClr val="dk1"/>
              </a:solidFill>
              <a:latin typeface="Times New Roman"/>
              <a:ea typeface="Times New Roman"/>
              <a:cs typeface="Times New Roman"/>
              <a:sym typeface="Times New Roman"/>
            </a:endParaRPr>
          </a:p>
          <a:p>
            <a:pPr indent="-384265" lvl="0" marL="457200" rtl="0" algn="just">
              <a:lnSpc>
                <a:spcPct val="115000"/>
              </a:lnSpc>
              <a:spcBef>
                <a:spcPts val="0"/>
              </a:spcBef>
              <a:spcAft>
                <a:spcPts val="0"/>
              </a:spcAft>
              <a:buClr>
                <a:schemeClr val="dk1"/>
              </a:buClr>
              <a:buSzPts val="2450"/>
              <a:buFont typeface="Times New Roman"/>
              <a:buChar char="●"/>
            </a:pPr>
            <a:r>
              <a:rPr lang="en-US" sz="2450">
                <a:solidFill>
                  <a:schemeClr val="dk1"/>
                </a:solidFill>
                <a:latin typeface="Times New Roman"/>
                <a:ea typeface="Times New Roman"/>
                <a:cs typeface="Times New Roman"/>
                <a:sym typeface="Times New Roman"/>
              </a:rPr>
              <a:t>LHB coaches to be provided. </a:t>
            </a:r>
            <a:endParaRPr sz="2450">
              <a:latin typeface="Times New Roman"/>
              <a:ea typeface="Times New Roman"/>
              <a:cs typeface="Times New Roman"/>
              <a:sym typeface="Times New Roman"/>
            </a:endParaRPr>
          </a:p>
          <a:p>
            <a:pPr indent="-228600" lvl="0" marL="457200" rtl="0" algn="just">
              <a:lnSpc>
                <a:spcPct val="115000"/>
              </a:lnSpc>
              <a:spcBef>
                <a:spcPts val="0"/>
              </a:spcBef>
              <a:spcAft>
                <a:spcPts val="0"/>
              </a:spcAft>
              <a:buSzPts val="2118"/>
              <a:buNone/>
            </a:pPr>
            <a:r>
              <a:t/>
            </a:r>
            <a:endParaRPr sz="2450">
              <a:solidFill>
                <a:schemeClr val="dk1"/>
              </a:solidFill>
              <a:latin typeface="Times New Roman"/>
              <a:ea typeface="Times New Roman"/>
              <a:cs typeface="Times New Roman"/>
              <a:sym typeface="Times New Roman"/>
            </a:endParaRPr>
          </a:p>
          <a:p>
            <a:pPr indent="-384265" lvl="0" marL="457200" rtl="0" algn="just">
              <a:lnSpc>
                <a:spcPct val="115000"/>
              </a:lnSpc>
              <a:spcBef>
                <a:spcPts val="0"/>
              </a:spcBef>
              <a:spcAft>
                <a:spcPts val="0"/>
              </a:spcAft>
              <a:buClr>
                <a:schemeClr val="dk1"/>
              </a:buClr>
              <a:buSzPts val="2450"/>
              <a:buFont typeface="Times New Roman"/>
              <a:buChar char="●"/>
            </a:pPr>
            <a:r>
              <a:rPr lang="en-US" sz="2450">
                <a:solidFill>
                  <a:schemeClr val="dk1"/>
                </a:solidFill>
                <a:latin typeface="Times New Roman"/>
                <a:ea typeface="Times New Roman"/>
                <a:cs typeface="Times New Roman"/>
                <a:sym typeface="Times New Roman"/>
              </a:rPr>
              <a:t>Priority in operations/punctuality.</a:t>
            </a:r>
            <a:endParaRPr sz="2450">
              <a:latin typeface="Times New Roman"/>
              <a:ea typeface="Times New Roman"/>
              <a:cs typeface="Times New Roman"/>
              <a:sym typeface="Times New Roman"/>
            </a:endParaRPr>
          </a:p>
          <a:p>
            <a:pPr indent="-228600" lvl="0" marL="457200" rtl="0" algn="just">
              <a:lnSpc>
                <a:spcPct val="115000"/>
              </a:lnSpc>
              <a:spcBef>
                <a:spcPts val="0"/>
              </a:spcBef>
              <a:spcAft>
                <a:spcPts val="0"/>
              </a:spcAft>
              <a:buSzPts val="2118"/>
              <a:buNone/>
            </a:pPr>
            <a:r>
              <a:t/>
            </a:r>
            <a:endParaRPr sz="2450">
              <a:solidFill>
                <a:schemeClr val="dk1"/>
              </a:solidFill>
              <a:latin typeface="Times New Roman"/>
              <a:ea typeface="Times New Roman"/>
              <a:cs typeface="Times New Roman"/>
              <a:sym typeface="Times New Roman"/>
            </a:endParaRPr>
          </a:p>
          <a:p>
            <a:pPr indent="-384265" lvl="0" marL="457200" rtl="0" algn="just">
              <a:lnSpc>
                <a:spcPct val="115000"/>
              </a:lnSpc>
              <a:spcBef>
                <a:spcPts val="0"/>
              </a:spcBef>
              <a:spcAft>
                <a:spcPts val="0"/>
              </a:spcAft>
              <a:buClr>
                <a:schemeClr val="dk1"/>
              </a:buClr>
              <a:buSzPts val="2450"/>
              <a:buFont typeface="Times New Roman"/>
              <a:buChar char="●"/>
            </a:pPr>
            <a:r>
              <a:rPr lang="en-US" sz="2450">
                <a:solidFill>
                  <a:schemeClr val="dk1"/>
                </a:solidFill>
                <a:latin typeface="Times New Roman"/>
                <a:ea typeface="Times New Roman"/>
                <a:cs typeface="Times New Roman"/>
                <a:sym typeface="Times New Roman"/>
              </a:rPr>
              <a:t>Grace period - 3 weeks for minor modifications / refurbishments;  2 months for unfurnished coaches.</a:t>
            </a:r>
            <a:endParaRPr sz="2450">
              <a:latin typeface="Times New Roman"/>
              <a:ea typeface="Times New Roman"/>
              <a:cs typeface="Times New Roman"/>
              <a:sym typeface="Times New Roman"/>
            </a:endParaRPr>
          </a:p>
        </p:txBody>
      </p:sp>
      <p:sp>
        <p:nvSpPr>
          <p:cNvPr id="82" name="Google Shape;82;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g227fd0014e8_0_129"/>
          <p:cNvSpPr txBox="1"/>
          <p:nvPr>
            <p:ph type="title"/>
          </p:nvPr>
        </p:nvSpPr>
        <p:spPr>
          <a:xfrm>
            <a:off x="159300" y="0"/>
            <a:ext cx="4723800" cy="5727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en-US">
                <a:latin typeface="Times New Roman"/>
                <a:ea typeface="Times New Roman"/>
                <a:cs typeface="Times New Roman"/>
                <a:sym typeface="Times New Roman"/>
              </a:rPr>
              <a:t>Reach of Bharat Gaurav Trains</a:t>
            </a:r>
            <a:endParaRPr b="1">
              <a:latin typeface="Times New Roman"/>
              <a:ea typeface="Times New Roman"/>
              <a:cs typeface="Times New Roman"/>
              <a:sym typeface="Times New Roman"/>
            </a:endParaRPr>
          </a:p>
        </p:txBody>
      </p:sp>
      <p:sp>
        <p:nvSpPr>
          <p:cNvPr id="88" name="Google Shape;88;g227fd0014e8_0_129"/>
          <p:cNvSpPr txBox="1"/>
          <p:nvPr>
            <p:ph idx="1" type="body"/>
          </p:nvPr>
        </p:nvSpPr>
        <p:spPr>
          <a:xfrm>
            <a:off x="441900" y="572700"/>
            <a:ext cx="4593600" cy="43659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256B06"/>
              </a:buClr>
              <a:buSzPts val="1800"/>
              <a:buFont typeface="Times New Roman"/>
              <a:buChar char="●"/>
            </a:pPr>
            <a:r>
              <a:rPr lang="en-US">
                <a:solidFill>
                  <a:schemeClr val="dk1"/>
                </a:solidFill>
                <a:latin typeface="Times New Roman"/>
                <a:ea typeface="Times New Roman"/>
                <a:cs typeface="Times New Roman"/>
                <a:sym typeface="Times New Roman"/>
              </a:rPr>
              <a:t> </a:t>
            </a:r>
            <a:r>
              <a:rPr b="1" lang="en-US">
                <a:solidFill>
                  <a:srgbClr val="256B06"/>
                </a:solidFill>
                <a:latin typeface="Times New Roman"/>
                <a:ea typeface="Times New Roman"/>
                <a:cs typeface="Times New Roman"/>
                <a:sym typeface="Times New Roman"/>
              </a:rPr>
              <a:t>States covered: 21 + 01 UT (Delhi)</a:t>
            </a:r>
            <a:endParaRPr b="1">
              <a:solidFill>
                <a:srgbClr val="256B06"/>
              </a:solidFill>
              <a:latin typeface="Times New Roman"/>
              <a:ea typeface="Times New Roman"/>
              <a:cs typeface="Times New Roman"/>
              <a:sym typeface="Times New Roman"/>
            </a:endParaRPr>
          </a:p>
          <a:p>
            <a:pPr indent="-323850" lvl="0" marL="457200" rtl="0" algn="l">
              <a:lnSpc>
                <a:spcPct val="115000"/>
              </a:lnSpc>
              <a:spcBef>
                <a:spcPts val="1000"/>
              </a:spcBef>
              <a:spcAft>
                <a:spcPts val="0"/>
              </a:spcAft>
              <a:buClr>
                <a:srgbClr val="0B5394"/>
              </a:buClr>
              <a:buSzPts val="1500"/>
              <a:buFont typeface="Times New Roman"/>
              <a:buChar char="●"/>
            </a:pPr>
            <a:r>
              <a:rPr b="1" lang="en-US" sz="1500">
                <a:solidFill>
                  <a:srgbClr val="0B5394"/>
                </a:solidFill>
                <a:latin typeface="Times New Roman"/>
                <a:ea typeface="Times New Roman"/>
                <a:cs typeface="Times New Roman"/>
                <a:sym typeface="Times New Roman"/>
              </a:rPr>
              <a:t>Additional States/UTs to be covered by upcoming trips: 1 UT( next two months)</a:t>
            </a:r>
            <a:endParaRPr b="1" sz="1500">
              <a:solidFill>
                <a:srgbClr val="0B5394"/>
              </a:solidFill>
              <a:latin typeface="Times New Roman"/>
              <a:ea typeface="Times New Roman"/>
              <a:cs typeface="Times New Roman"/>
              <a:sym typeface="Times New Roman"/>
            </a:endParaRPr>
          </a:p>
          <a:p>
            <a:pPr indent="-342900" lvl="0" marL="457200" rtl="0" algn="l">
              <a:lnSpc>
                <a:spcPct val="115000"/>
              </a:lnSpc>
              <a:spcBef>
                <a:spcPts val="1000"/>
              </a:spcBef>
              <a:spcAft>
                <a:spcPts val="0"/>
              </a:spcAft>
              <a:buClr>
                <a:schemeClr val="dk1"/>
              </a:buClr>
              <a:buSzPts val="1800"/>
              <a:buFont typeface="Times New Roman"/>
              <a:buChar char="●"/>
            </a:pPr>
            <a:r>
              <a:rPr lang="en-US">
                <a:solidFill>
                  <a:schemeClr val="dk1"/>
                </a:solidFill>
                <a:latin typeface="Times New Roman"/>
                <a:ea typeface="Times New Roman"/>
                <a:cs typeface="Times New Roman"/>
                <a:sym typeface="Times New Roman"/>
              </a:rPr>
              <a:t>Remaining States/UTs: 6 States, 2 UTs</a:t>
            </a:r>
            <a:endParaRPr>
              <a:solidFill>
                <a:schemeClr val="dk1"/>
              </a:solidFill>
              <a:latin typeface="Times New Roman"/>
              <a:ea typeface="Times New Roman"/>
              <a:cs typeface="Times New Roman"/>
              <a:sym typeface="Times New Roman"/>
            </a:endParaRPr>
          </a:p>
          <a:p>
            <a:pPr indent="-336550" lvl="1" marL="914400" rtl="0" algn="l">
              <a:lnSpc>
                <a:spcPct val="115000"/>
              </a:lnSpc>
              <a:spcBef>
                <a:spcPts val="0"/>
              </a:spcBef>
              <a:spcAft>
                <a:spcPts val="0"/>
              </a:spcAft>
              <a:buClr>
                <a:schemeClr val="dk1"/>
              </a:buClr>
              <a:buSzPts val="1700"/>
              <a:buFont typeface="Times New Roman"/>
              <a:buChar char="○"/>
            </a:pPr>
            <a:r>
              <a:rPr lang="en-US" sz="1700">
                <a:solidFill>
                  <a:schemeClr val="dk1"/>
                </a:solidFill>
                <a:latin typeface="Times New Roman"/>
                <a:ea typeface="Times New Roman"/>
                <a:cs typeface="Times New Roman"/>
                <a:sym typeface="Times New Roman"/>
              </a:rPr>
              <a:t>Chattisgarh, Haryana, Himachal Pradesh, Manipur, Meghalaya, Mizoram, Chandigarh (UT) and Puducherry (UT)</a:t>
            </a:r>
            <a:endParaRPr sz="1700">
              <a:solidFill>
                <a:schemeClr val="dk1"/>
              </a:solidFill>
              <a:latin typeface="Times New Roman"/>
              <a:ea typeface="Times New Roman"/>
              <a:cs typeface="Times New Roman"/>
              <a:sym typeface="Times New Roman"/>
            </a:endParaRPr>
          </a:p>
          <a:p>
            <a:pPr indent="-342900" lvl="0" marL="457200" rtl="0" algn="l">
              <a:lnSpc>
                <a:spcPct val="115000"/>
              </a:lnSpc>
              <a:spcBef>
                <a:spcPts val="1000"/>
              </a:spcBef>
              <a:spcAft>
                <a:spcPts val="0"/>
              </a:spcAft>
              <a:buClr>
                <a:schemeClr val="dk1"/>
              </a:buClr>
              <a:buSzPts val="1800"/>
              <a:buFont typeface="Times New Roman"/>
              <a:buChar char="●"/>
            </a:pPr>
            <a:r>
              <a:rPr lang="en-US" sz="1800">
                <a:solidFill>
                  <a:schemeClr val="dk1"/>
                </a:solidFill>
                <a:latin typeface="Times New Roman"/>
                <a:ea typeface="Times New Roman"/>
                <a:cs typeface="Times New Roman"/>
                <a:sym typeface="Times New Roman"/>
              </a:rPr>
              <a:t>No Rail Head:1 state, 4 U</a:t>
            </a:r>
            <a:r>
              <a:rPr lang="en-US">
                <a:solidFill>
                  <a:schemeClr val="dk1"/>
                </a:solidFill>
                <a:latin typeface="Times New Roman"/>
                <a:ea typeface="Times New Roman"/>
                <a:cs typeface="Times New Roman"/>
                <a:sym typeface="Times New Roman"/>
              </a:rPr>
              <a:t>Ts</a:t>
            </a:r>
            <a:endParaRPr sz="1800">
              <a:solidFill>
                <a:schemeClr val="dk1"/>
              </a:solidFill>
              <a:latin typeface="Times New Roman"/>
              <a:ea typeface="Times New Roman"/>
              <a:cs typeface="Times New Roman"/>
              <a:sym typeface="Times New Roman"/>
            </a:endParaRPr>
          </a:p>
          <a:p>
            <a:pPr indent="-336550" lvl="1" marL="914400" marR="0" rtl="0" algn="l">
              <a:lnSpc>
                <a:spcPct val="115000"/>
              </a:lnSpc>
              <a:spcBef>
                <a:spcPts val="0"/>
              </a:spcBef>
              <a:spcAft>
                <a:spcPts val="1000"/>
              </a:spcAft>
              <a:buClr>
                <a:schemeClr val="dk1"/>
              </a:buClr>
              <a:buSzPts val="1700"/>
              <a:buFont typeface="Times New Roman"/>
              <a:buChar char="○"/>
            </a:pPr>
            <a:r>
              <a:rPr lang="en-US" sz="1700">
                <a:solidFill>
                  <a:schemeClr val="dk1"/>
                </a:solidFill>
                <a:latin typeface="Times New Roman"/>
                <a:ea typeface="Times New Roman"/>
                <a:cs typeface="Times New Roman"/>
                <a:sym typeface="Times New Roman"/>
              </a:rPr>
              <a:t>Sikkim, Lakshadweep, Andaman &amp; Nicobar Islands, Ladakh, Dadra &amp; Nagar Haveli and Daman &amp; Diu </a:t>
            </a:r>
            <a:endParaRPr sz="1700">
              <a:solidFill>
                <a:schemeClr val="dk1"/>
              </a:solidFill>
              <a:latin typeface="Times New Roman"/>
              <a:ea typeface="Times New Roman"/>
              <a:cs typeface="Times New Roman"/>
              <a:sym typeface="Times New Roman"/>
            </a:endParaRPr>
          </a:p>
        </p:txBody>
      </p:sp>
      <p:pic>
        <p:nvPicPr>
          <p:cNvPr id="89" name="Google Shape;89;g227fd0014e8_0_129"/>
          <p:cNvPicPr preferRelativeResize="0"/>
          <p:nvPr/>
        </p:nvPicPr>
        <p:blipFill>
          <a:blip r:embed="rId3">
            <a:alphaModFix/>
          </a:blip>
          <a:stretch>
            <a:fillRect/>
          </a:stretch>
        </p:blipFill>
        <p:spPr>
          <a:xfrm>
            <a:off x="4864425" y="0"/>
            <a:ext cx="4264274" cy="5143501"/>
          </a:xfrm>
          <a:prstGeom prst="rect">
            <a:avLst/>
          </a:prstGeom>
          <a:noFill/>
          <a:ln>
            <a:noFill/>
          </a:ln>
        </p:spPr>
      </p:pic>
      <p:sp>
        <p:nvSpPr>
          <p:cNvPr id="90" name="Google Shape;90;g227fd0014e8_0_1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227fd0014e8_0_135"/>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US">
                <a:latin typeface="Times New Roman"/>
                <a:ea typeface="Times New Roman"/>
                <a:cs typeface="Times New Roman"/>
                <a:sym typeface="Times New Roman"/>
              </a:rPr>
              <a:t>Reach of Bharat Gaurav Trains</a:t>
            </a:r>
            <a:endParaRPr b="1">
              <a:latin typeface="Times New Roman"/>
              <a:ea typeface="Times New Roman"/>
              <a:cs typeface="Times New Roman"/>
              <a:sym typeface="Times New Roman"/>
            </a:endParaRPr>
          </a:p>
        </p:txBody>
      </p:sp>
      <p:graphicFrame>
        <p:nvGraphicFramePr>
          <p:cNvPr id="96" name="Google Shape;96;g227fd0014e8_0_135"/>
          <p:cNvGraphicFramePr/>
          <p:nvPr/>
        </p:nvGraphicFramePr>
        <p:xfrm>
          <a:off x="311700" y="789105"/>
          <a:ext cx="3000000" cy="3000000"/>
        </p:xfrm>
        <a:graphic>
          <a:graphicData uri="http://schemas.openxmlformats.org/drawingml/2006/table">
            <a:tbl>
              <a:tblPr>
                <a:noFill/>
                <a:tableStyleId>{FC3EE85D-30C9-4136-A790-A12237E0FCE7}</a:tableStyleId>
              </a:tblPr>
              <a:tblGrid>
                <a:gridCol w="680925"/>
                <a:gridCol w="2191850"/>
                <a:gridCol w="1295000"/>
                <a:gridCol w="2304750"/>
                <a:gridCol w="2048075"/>
              </a:tblGrid>
              <a:tr h="1430100">
                <a:tc>
                  <a:txBody>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S. No.</a:t>
                      </a:r>
                      <a:endParaRPr b="1"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Period</a:t>
                      </a:r>
                      <a:endParaRPr b="1"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No. of Trips</a:t>
                      </a:r>
                      <a:endParaRPr b="1"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No. of Tourists Served</a:t>
                      </a:r>
                      <a:endParaRPr b="1"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No. of Tourist Circuits</a:t>
                      </a:r>
                      <a:endParaRPr b="1" sz="1800">
                        <a:latin typeface="Times New Roman"/>
                        <a:ea typeface="Times New Roman"/>
                        <a:cs typeface="Times New Roman"/>
                        <a:sym typeface="Times New Roman"/>
                      </a:endParaRPr>
                    </a:p>
                  </a:txBody>
                  <a:tcPr marT="91425" marB="91425" marR="91425" marL="91425" anchor="ctr"/>
                </a:tc>
              </a:tr>
              <a:tr h="1430100">
                <a:tc>
                  <a:txBody>
                    <a:bodyPr/>
                    <a:lstStyle/>
                    <a:p>
                      <a:pPr indent="0" lvl="0" marL="0" rtl="0" algn="ctr">
                        <a:spcBef>
                          <a:spcPts val="0"/>
                        </a:spcBef>
                        <a:spcAft>
                          <a:spcPts val="0"/>
                        </a:spcAft>
                        <a:buNone/>
                      </a:pPr>
                      <a:r>
                        <a:rPr lang="en-US" sz="1800">
                          <a:latin typeface="Times New Roman"/>
                          <a:ea typeface="Times New Roman"/>
                          <a:cs typeface="Times New Roman"/>
                          <a:sym typeface="Times New Roman"/>
                        </a:rPr>
                        <a:t>1.</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l">
                        <a:spcBef>
                          <a:spcPts val="0"/>
                        </a:spcBef>
                        <a:spcAft>
                          <a:spcPts val="0"/>
                        </a:spcAft>
                        <a:buNone/>
                      </a:pPr>
                      <a:r>
                        <a:rPr lang="en-US" sz="1800" u="sng">
                          <a:solidFill>
                            <a:schemeClr val="hlink"/>
                          </a:solidFill>
                          <a:latin typeface="Times New Roman"/>
                          <a:ea typeface="Times New Roman"/>
                          <a:cs typeface="Times New Roman"/>
                          <a:sym typeface="Times New Roman"/>
                          <a:hlinkClick action="ppaction://hlinksldjump" r:id="rId3"/>
                        </a:rPr>
                        <a:t>Upto 28.03.2023</a:t>
                      </a:r>
                      <a:endParaRPr sz="1800">
                        <a:latin typeface="Times New Roman"/>
                        <a:ea typeface="Times New Roman"/>
                        <a:cs typeface="Times New Roman"/>
                        <a:sym typeface="Times New Roman"/>
                      </a:endParaRPr>
                    </a:p>
                    <a:p>
                      <a:pPr indent="0" lvl="0" marL="0" rtl="0" algn="l">
                        <a:spcBef>
                          <a:spcPts val="0"/>
                        </a:spcBef>
                        <a:spcAft>
                          <a:spcPts val="0"/>
                        </a:spcAft>
                        <a:buNone/>
                      </a:pPr>
                      <a:r>
                        <a:rPr lang="en-US" sz="1800" u="sng">
                          <a:solidFill>
                            <a:schemeClr val="hlink"/>
                          </a:solidFill>
                          <a:latin typeface="Times New Roman"/>
                          <a:ea typeface="Times New Roman"/>
                          <a:cs typeface="Times New Roman"/>
                          <a:sym typeface="Times New Roman"/>
                          <a:hlinkClick action="ppaction://hlinksldjump" r:id="rId4"/>
                        </a:rPr>
                        <a:t>(Operated)</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lang="en-US" sz="1800">
                          <a:latin typeface="Times New Roman"/>
                          <a:ea typeface="Times New Roman"/>
                          <a:cs typeface="Times New Roman"/>
                          <a:sym typeface="Times New Roman"/>
                        </a:rPr>
                        <a:t>30</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lang="en-US" sz="1800">
                          <a:latin typeface="Times New Roman"/>
                          <a:ea typeface="Times New Roman"/>
                          <a:cs typeface="Times New Roman"/>
                          <a:sym typeface="Times New Roman"/>
                        </a:rPr>
                        <a:t>13657</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lang="en-US" sz="1800">
                          <a:latin typeface="Times New Roman"/>
                          <a:ea typeface="Times New Roman"/>
                          <a:cs typeface="Times New Roman"/>
                          <a:sym typeface="Times New Roman"/>
                        </a:rPr>
                        <a:t>24</a:t>
                      </a:r>
                      <a:endParaRPr sz="1800">
                        <a:latin typeface="Times New Roman"/>
                        <a:ea typeface="Times New Roman"/>
                        <a:cs typeface="Times New Roman"/>
                        <a:sym typeface="Times New Roman"/>
                      </a:endParaRPr>
                    </a:p>
                  </a:txBody>
                  <a:tcPr marT="91425" marB="91425" marR="91425" marL="91425" anchor="ctr"/>
                </a:tc>
              </a:tr>
              <a:tr h="1137550">
                <a:tc>
                  <a:txBody>
                    <a:bodyPr/>
                    <a:lstStyle/>
                    <a:p>
                      <a:pPr indent="0" lvl="0" marL="0" rtl="0" algn="ctr">
                        <a:spcBef>
                          <a:spcPts val="0"/>
                        </a:spcBef>
                        <a:spcAft>
                          <a:spcPts val="0"/>
                        </a:spcAft>
                        <a:buNone/>
                      </a:pPr>
                      <a:r>
                        <a:rPr lang="en-US" sz="1800">
                          <a:latin typeface="Times New Roman"/>
                          <a:ea typeface="Times New Roman"/>
                          <a:cs typeface="Times New Roman"/>
                          <a:sym typeface="Times New Roman"/>
                        </a:rPr>
                        <a:t>2.</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l">
                        <a:spcBef>
                          <a:spcPts val="0"/>
                        </a:spcBef>
                        <a:spcAft>
                          <a:spcPts val="0"/>
                        </a:spcAft>
                        <a:buNone/>
                      </a:pPr>
                      <a:r>
                        <a:rPr lang="en-US" sz="1800" u="sng">
                          <a:solidFill>
                            <a:schemeClr val="hlink"/>
                          </a:solidFill>
                          <a:latin typeface="Times New Roman"/>
                          <a:ea typeface="Times New Roman"/>
                          <a:cs typeface="Times New Roman"/>
                          <a:sym typeface="Times New Roman"/>
                          <a:hlinkClick action="ppaction://hlinksldjump" r:id="rId5"/>
                        </a:rPr>
                        <a:t>Upto May 2023</a:t>
                      </a:r>
                      <a:endParaRPr sz="1800">
                        <a:latin typeface="Times New Roman"/>
                        <a:ea typeface="Times New Roman"/>
                        <a:cs typeface="Times New Roman"/>
                        <a:sym typeface="Times New Roman"/>
                      </a:endParaRPr>
                    </a:p>
                    <a:p>
                      <a:pPr indent="0" lvl="0" marL="0" rtl="0" algn="l">
                        <a:spcBef>
                          <a:spcPts val="0"/>
                        </a:spcBef>
                        <a:spcAft>
                          <a:spcPts val="0"/>
                        </a:spcAft>
                        <a:buNone/>
                      </a:pPr>
                      <a:r>
                        <a:rPr lang="en-US" sz="1800" u="sng">
                          <a:solidFill>
                            <a:schemeClr val="hlink"/>
                          </a:solidFill>
                          <a:latin typeface="Times New Roman"/>
                          <a:ea typeface="Times New Roman"/>
                          <a:cs typeface="Times New Roman"/>
                          <a:sym typeface="Times New Roman"/>
                          <a:hlinkClick action="ppaction://hlinksldjump" r:id="rId6"/>
                        </a:rPr>
                        <a:t>(Upcoming)</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lang="en-US" sz="1800">
                          <a:latin typeface="Times New Roman"/>
                          <a:ea typeface="Times New Roman"/>
                          <a:cs typeface="Times New Roman"/>
                          <a:sym typeface="Times New Roman"/>
                        </a:rPr>
                        <a:t>23</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lang="en-US"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txBody>
                  <a:tcPr marT="91425" marB="91425" marR="91425" marL="91425" anchor="ctr"/>
                </a:tc>
                <a:tc>
                  <a:txBody>
                    <a:bodyPr/>
                    <a:lstStyle/>
                    <a:p>
                      <a:pPr indent="0" lvl="0" marL="0" rtl="0" algn="ctr">
                        <a:spcBef>
                          <a:spcPts val="0"/>
                        </a:spcBef>
                        <a:spcAft>
                          <a:spcPts val="0"/>
                        </a:spcAft>
                        <a:buNone/>
                      </a:pPr>
                      <a:r>
                        <a:rPr lang="en-US" sz="1800">
                          <a:solidFill>
                            <a:schemeClr val="dk1"/>
                          </a:solidFill>
                          <a:latin typeface="Times New Roman"/>
                          <a:ea typeface="Times New Roman"/>
                          <a:cs typeface="Times New Roman"/>
                          <a:sym typeface="Times New Roman"/>
                        </a:rPr>
                        <a:t>7 till date</a:t>
                      </a:r>
                      <a:endParaRPr sz="1800">
                        <a:solidFill>
                          <a:schemeClr val="dk1"/>
                        </a:solidFill>
                        <a:latin typeface="Times New Roman"/>
                        <a:ea typeface="Times New Roman"/>
                        <a:cs typeface="Times New Roman"/>
                        <a:sym typeface="Times New Roman"/>
                      </a:endParaRPr>
                    </a:p>
                  </a:txBody>
                  <a:tcPr marT="91425" marB="91425" marR="91425" marL="91425" anchor="ctr"/>
                </a:tc>
              </a:tr>
            </a:tbl>
          </a:graphicData>
        </a:graphic>
      </p:graphicFrame>
      <p:sp>
        <p:nvSpPr>
          <p:cNvPr id="97" name="Google Shape;97;g227fd0014e8_0_13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22805e7e464_0_670"/>
          <p:cNvSpPr txBox="1"/>
          <p:nvPr>
            <p:ph idx="1" type="body"/>
          </p:nvPr>
        </p:nvSpPr>
        <p:spPr>
          <a:xfrm>
            <a:off x="262250" y="283650"/>
            <a:ext cx="8442300" cy="4576200"/>
          </a:xfrm>
          <a:prstGeom prst="rect">
            <a:avLst/>
          </a:prstGeom>
          <a:noFill/>
          <a:ln>
            <a:noFill/>
          </a:ln>
        </p:spPr>
        <p:txBody>
          <a:bodyPr anchorCtr="0" anchor="t" bIns="91425" lIns="91425" spcFirstLastPara="1" rIns="91425" wrap="square" tIns="91425">
            <a:noAutofit/>
          </a:bodyPr>
          <a:lstStyle/>
          <a:p>
            <a:pPr indent="-362040" lvl="0" marL="457200" rtl="0" algn="just">
              <a:lnSpc>
                <a:spcPct val="115000"/>
              </a:lnSpc>
              <a:spcBef>
                <a:spcPts val="0"/>
              </a:spcBef>
              <a:spcAft>
                <a:spcPts val="0"/>
              </a:spcAft>
              <a:buClr>
                <a:schemeClr val="dk1"/>
              </a:buClr>
              <a:buSzPts val="2100"/>
              <a:buFont typeface="Times New Roman"/>
              <a:buChar char="●"/>
            </a:pPr>
            <a:r>
              <a:rPr lang="en-US" sz="2100">
                <a:solidFill>
                  <a:schemeClr val="dk1"/>
                </a:solidFill>
                <a:latin typeface="Times New Roman"/>
                <a:ea typeface="Times New Roman"/>
                <a:cs typeface="Times New Roman"/>
                <a:sym typeface="Times New Roman"/>
              </a:rPr>
              <a:t>At present, 22 nos. of service providers have registered over different zonal railways under Bharat Gaurav Train (BGT) scheme. A total of 17 demands from the registered service providers have been received for Bharat Gaurav trains. So far, 09 rakes  have been allotted to various service providers. </a:t>
            </a:r>
            <a:endParaRPr sz="2100">
              <a:solidFill>
                <a:schemeClr val="dk1"/>
              </a:solidFill>
              <a:latin typeface="Times New Roman"/>
              <a:ea typeface="Times New Roman"/>
              <a:cs typeface="Times New Roman"/>
              <a:sym typeface="Times New Roman"/>
            </a:endParaRPr>
          </a:p>
          <a:p>
            <a:pPr indent="0" lvl="0" marL="457200" rtl="0" algn="just">
              <a:lnSpc>
                <a:spcPct val="115000"/>
              </a:lnSpc>
              <a:spcBef>
                <a:spcPts val="0"/>
              </a:spcBef>
              <a:spcAft>
                <a:spcPts val="0"/>
              </a:spcAft>
              <a:buNone/>
            </a:pPr>
            <a:r>
              <a:t/>
            </a:r>
            <a:endParaRPr sz="2100">
              <a:solidFill>
                <a:schemeClr val="dk1"/>
              </a:solidFill>
              <a:latin typeface="Times New Roman"/>
              <a:ea typeface="Times New Roman"/>
              <a:cs typeface="Times New Roman"/>
              <a:sym typeface="Times New Roman"/>
            </a:endParaRPr>
          </a:p>
          <a:p>
            <a:pPr indent="-362040" lvl="0" marL="457200" rtl="0" algn="just">
              <a:lnSpc>
                <a:spcPct val="115000"/>
              </a:lnSpc>
              <a:spcBef>
                <a:spcPts val="0"/>
              </a:spcBef>
              <a:spcAft>
                <a:spcPts val="0"/>
              </a:spcAft>
              <a:buClr>
                <a:schemeClr val="dk1"/>
              </a:buClr>
              <a:buSzPts val="2100"/>
              <a:buFont typeface="Times New Roman"/>
              <a:buChar char="●"/>
            </a:pPr>
            <a:r>
              <a:rPr lang="en-US" sz="2100">
                <a:solidFill>
                  <a:schemeClr val="dk1"/>
                </a:solidFill>
                <a:latin typeface="Times New Roman"/>
                <a:ea typeface="Times New Roman"/>
                <a:cs typeface="Times New Roman"/>
                <a:sym typeface="Times New Roman"/>
              </a:rPr>
              <a:t>These rakes are being operated by Travel Times India Private Limited, M and C Property Development Pvt. Ltd., Commissioner, Hindu Religious Institutions and Charitable Endowments (HRICE) department, Government of Karnataka and Indian Railway Catering and Tourism Corporation Limited (IRCTC). Remaining 08 rakes are under process of allotment.</a:t>
            </a:r>
            <a:r>
              <a:rPr lang="en-US" sz="2100">
                <a:solidFill>
                  <a:schemeClr val="dk1"/>
                </a:solidFill>
                <a:latin typeface="Times New Roman"/>
                <a:ea typeface="Times New Roman"/>
                <a:cs typeface="Times New Roman"/>
                <a:sym typeface="Times New Roman"/>
              </a:rPr>
              <a:t> </a:t>
            </a:r>
            <a:endParaRPr sz="2100">
              <a:latin typeface="Times New Roman"/>
              <a:ea typeface="Times New Roman"/>
              <a:cs typeface="Times New Roman"/>
              <a:sym typeface="Times New Roman"/>
            </a:endParaRPr>
          </a:p>
        </p:txBody>
      </p:sp>
      <p:sp>
        <p:nvSpPr>
          <p:cNvPr id="103" name="Google Shape;103;g22805e7e464_0_67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1f9f8694917_0_416"/>
          <p:cNvSpPr txBox="1"/>
          <p:nvPr>
            <p:ph idx="4294967295" type="ctrTitle"/>
          </p:nvPr>
        </p:nvSpPr>
        <p:spPr>
          <a:xfrm>
            <a:off x="311700" y="260500"/>
            <a:ext cx="8566200" cy="4599600"/>
          </a:xfrm>
          <a:prstGeom prst="rect">
            <a:avLst/>
          </a:prstGeom>
          <a:noFill/>
          <a:ln>
            <a:noFill/>
          </a:ln>
          <a:effectLst>
            <a:outerShdw rotWithShape="0" algn="bl" dist="19050">
              <a:srgbClr val="38761D"/>
            </a:outerShdw>
          </a:effectLst>
        </p:spPr>
        <p:txBody>
          <a:bodyPr anchorCtr="0" anchor="ctr" bIns="91425" lIns="91425" spcFirstLastPara="1" rIns="91425" wrap="square" tIns="91425">
            <a:normAutofit/>
          </a:bodyPr>
          <a:lstStyle/>
          <a:p>
            <a:pPr indent="0" lvl="0" marL="0" marR="0" rtl="0" algn="ctr">
              <a:lnSpc>
                <a:spcPct val="100000"/>
              </a:lnSpc>
              <a:spcBef>
                <a:spcPts val="0"/>
              </a:spcBef>
              <a:spcAft>
                <a:spcPts val="0"/>
              </a:spcAft>
              <a:buClr>
                <a:schemeClr val="dk1"/>
              </a:buClr>
              <a:buSzPts val="3111"/>
              <a:buFont typeface="Arial"/>
              <a:buNone/>
            </a:pPr>
            <a:r>
              <a:rPr b="1" i="1" lang="en-US" sz="3400" u="none" cap="none" strike="noStrike">
                <a:solidFill>
                  <a:schemeClr val="dk1"/>
                </a:solidFill>
                <a:latin typeface="Times New Roman"/>
                <a:ea typeface="Times New Roman"/>
                <a:cs typeface="Times New Roman"/>
                <a:sym typeface="Times New Roman"/>
              </a:rPr>
              <a:t>“</a:t>
            </a:r>
            <a:r>
              <a:rPr b="1" i="1" lang="en-US" sz="3400">
                <a:latin typeface="Times New Roman"/>
                <a:ea typeface="Times New Roman"/>
                <a:cs typeface="Times New Roman"/>
                <a:sym typeface="Times New Roman"/>
              </a:rPr>
              <a:t>Rail Tourism - Luxury Tourist Trains</a:t>
            </a:r>
            <a:r>
              <a:rPr b="1" i="1" lang="en-US" sz="3400" u="none" cap="none" strike="noStrike">
                <a:solidFill>
                  <a:schemeClr val="dk1"/>
                </a:solidFill>
                <a:latin typeface="Times New Roman"/>
                <a:ea typeface="Times New Roman"/>
                <a:cs typeface="Times New Roman"/>
                <a:sym typeface="Times New Roman"/>
              </a:rPr>
              <a:t>”</a:t>
            </a:r>
            <a:endParaRPr b="1" i="1" sz="3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1f9f8694917_0_215"/>
          <p:cNvSpPr txBox="1"/>
          <p:nvPr>
            <p:ph type="title"/>
          </p:nvPr>
        </p:nvSpPr>
        <p:spPr>
          <a:xfrm>
            <a:off x="988669" y="235369"/>
            <a:ext cx="7436400" cy="639900"/>
          </a:xfrm>
          <a:prstGeom prst="rect">
            <a:avLst/>
          </a:prstGeom>
          <a:noFill/>
          <a:ln cap="flat" cmpd="sng" w="38100">
            <a:solidFill>
              <a:srgbClr val="0C0C0C"/>
            </a:solidFill>
            <a:prstDash val="solid"/>
            <a:round/>
            <a:headEnd len="sm" w="sm" type="none"/>
            <a:tailEnd len="sm" w="sm" type="none"/>
          </a:ln>
          <a:effectLst>
            <a:outerShdw blurRad="38100" rotWithShape="0" algn="t" dir="5400000" dist="25400">
              <a:srgbClr val="000000">
                <a:alpha val="48630"/>
              </a:srgbClr>
            </a:outerShdw>
          </a:effectLst>
        </p:spPr>
        <p:txBody>
          <a:bodyPr anchorCtr="0" anchor="ctr" bIns="68575" lIns="68575" spcFirstLastPara="1" rIns="68575" wrap="square" tIns="34275">
            <a:normAutofit/>
          </a:bodyPr>
          <a:lstStyle/>
          <a:p>
            <a:pPr indent="0" lvl="0" marL="0" rtl="0" algn="ctr">
              <a:lnSpc>
                <a:spcPct val="100000"/>
              </a:lnSpc>
              <a:spcBef>
                <a:spcPts val="900"/>
              </a:spcBef>
              <a:spcAft>
                <a:spcPts val="0"/>
              </a:spcAft>
              <a:buSzPts val="1400"/>
              <a:buNone/>
            </a:pPr>
            <a:r>
              <a:rPr b="1" lang="en-US" sz="2100">
                <a:solidFill>
                  <a:schemeClr val="dk1"/>
                </a:solidFill>
                <a:latin typeface="Times New Roman"/>
                <a:ea typeface="Times New Roman"/>
                <a:cs typeface="Times New Roman"/>
                <a:sym typeface="Times New Roman"/>
              </a:rPr>
              <a:t>Luxury Tourist Trains</a:t>
            </a:r>
            <a:endParaRPr b="1" sz="2100" u="sng">
              <a:solidFill>
                <a:srgbClr val="202122"/>
              </a:solidFill>
              <a:latin typeface="Times New Roman"/>
              <a:ea typeface="Times New Roman"/>
              <a:cs typeface="Times New Roman"/>
              <a:sym typeface="Times New Roman"/>
            </a:endParaRPr>
          </a:p>
        </p:txBody>
      </p:sp>
      <p:sp>
        <p:nvSpPr>
          <p:cNvPr id="115" name="Google Shape;115;g1f9f8694917_0_215"/>
          <p:cNvSpPr txBox="1"/>
          <p:nvPr>
            <p:ph idx="1" type="body"/>
          </p:nvPr>
        </p:nvSpPr>
        <p:spPr>
          <a:xfrm>
            <a:off x="336884" y="1010653"/>
            <a:ext cx="8807100" cy="4132800"/>
          </a:xfrm>
          <a:prstGeom prst="rect">
            <a:avLst/>
          </a:prstGeom>
          <a:noFill/>
          <a:ln>
            <a:noFill/>
          </a:ln>
        </p:spPr>
        <p:txBody>
          <a:bodyPr anchorCtr="0" anchor="t" bIns="34275" lIns="68575" spcFirstLastPara="1" rIns="68575" wrap="square" tIns="34275">
            <a:noAutofit/>
          </a:bodyPr>
          <a:lstStyle/>
          <a:p>
            <a:pPr indent="0" lvl="0" marL="0" rtl="0" algn="just">
              <a:lnSpc>
                <a:spcPct val="100000"/>
              </a:lnSpc>
              <a:spcBef>
                <a:spcPts val="900"/>
              </a:spcBef>
              <a:spcAft>
                <a:spcPts val="0"/>
              </a:spcAft>
              <a:buSzPts val="1100"/>
              <a:buNone/>
            </a:pPr>
            <a:r>
              <a:rPr b="1" lang="en-US" sz="1800">
                <a:solidFill>
                  <a:srgbClr val="202122"/>
                </a:solidFill>
                <a:latin typeface="Times New Roman"/>
                <a:ea typeface="Times New Roman"/>
                <a:cs typeface="Times New Roman"/>
                <a:sym typeface="Times New Roman"/>
              </a:rPr>
              <a:t>India Railways is operating following Luxury Tourist Trains in association with STC’s / IRCTC</a:t>
            </a:r>
            <a:endParaRPr/>
          </a:p>
          <a:p>
            <a:pPr indent="0" lvl="0" marL="0" rtl="0" algn="just">
              <a:lnSpc>
                <a:spcPct val="100000"/>
              </a:lnSpc>
              <a:spcBef>
                <a:spcPts val="900"/>
              </a:spcBef>
              <a:spcAft>
                <a:spcPts val="0"/>
              </a:spcAft>
              <a:buSzPts val="1100"/>
              <a:buNone/>
            </a:pPr>
            <a:r>
              <a:t/>
            </a:r>
            <a:endParaRPr b="1" sz="1700">
              <a:solidFill>
                <a:srgbClr val="202122"/>
              </a:solidFill>
              <a:latin typeface="Times New Roman"/>
              <a:ea typeface="Times New Roman"/>
              <a:cs typeface="Times New Roman"/>
              <a:sym typeface="Times New Roman"/>
            </a:endParaRPr>
          </a:p>
        </p:txBody>
      </p:sp>
      <p:graphicFrame>
        <p:nvGraphicFramePr>
          <p:cNvPr id="116" name="Google Shape;116;g1f9f8694917_0_215"/>
          <p:cNvGraphicFramePr/>
          <p:nvPr/>
        </p:nvGraphicFramePr>
        <p:xfrm>
          <a:off x="312821" y="2045368"/>
          <a:ext cx="3000000" cy="3000000"/>
        </p:xfrm>
        <a:graphic>
          <a:graphicData uri="http://schemas.openxmlformats.org/drawingml/2006/table">
            <a:tbl>
              <a:tblPr bandRow="1" firstRow="1">
                <a:noFill/>
                <a:tableStyleId>{1E95F023-CF8B-4C63-A645-B22E7AF18455}</a:tableStyleId>
              </a:tblPr>
              <a:tblGrid>
                <a:gridCol w="733925"/>
                <a:gridCol w="3152275"/>
                <a:gridCol w="4427625"/>
              </a:tblGrid>
              <a:tr h="517350">
                <a:tc>
                  <a:txBody>
                    <a:bodyPr/>
                    <a:lstStyle/>
                    <a:p>
                      <a:pPr indent="0" lvl="0" marL="0" marR="0" rtl="0" algn="l">
                        <a:lnSpc>
                          <a:spcPct val="100000"/>
                        </a:lnSpc>
                        <a:spcBef>
                          <a:spcPts val="0"/>
                        </a:spcBef>
                        <a:spcAft>
                          <a:spcPts val="0"/>
                        </a:spcAft>
                        <a:buNone/>
                      </a:pPr>
                      <a:r>
                        <a:rPr b="1" lang="en-US" sz="1800" u="none" cap="none" strike="noStrike">
                          <a:latin typeface="Times New Roman"/>
                          <a:ea typeface="Times New Roman"/>
                          <a:cs typeface="Times New Roman"/>
                          <a:sym typeface="Times New Roman"/>
                        </a:rPr>
                        <a:t>Sl. No.</a:t>
                      </a:r>
                      <a:endParaRPr b="1"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b="1" lang="en-US" sz="1800" u="none" cap="none" strike="noStrike">
                          <a:latin typeface="Times New Roman"/>
                          <a:ea typeface="Times New Roman"/>
                          <a:cs typeface="Times New Roman"/>
                          <a:sym typeface="Times New Roman"/>
                        </a:rPr>
                        <a:t>Luxury Tourist Train</a:t>
                      </a:r>
                      <a:endParaRPr b="1"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b="1" lang="en-US" sz="1800" u="none" cap="none" strike="noStrike">
                          <a:latin typeface="Times New Roman"/>
                          <a:ea typeface="Times New Roman"/>
                          <a:cs typeface="Times New Roman"/>
                          <a:sym typeface="Times New Roman"/>
                        </a:rPr>
                        <a:t>In association with </a:t>
                      </a:r>
                      <a:endParaRPr b="1" sz="1800" u="none" cap="none" strike="noStrike">
                        <a:latin typeface="Times New Roman"/>
                        <a:ea typeface="Times New Roman"/>
                        <a:cs typeface="Times New Roman"/>
                        <a:sym typeface="Times New Roman"/>
                      </a:endParaRPr>
                    </a:p>
                  </a:txBody>
                  <a:tcPr marT="34300" marB="34300" marR="68600" marL="68600"/>
                </a:tc>
              </a:tr>
              <a:tr h="517350">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1</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Palace on Wheels</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RTDC</a:t>
                      </a:r>
                      <a:endParaRPr sz="1800" u="none" cap="none" strike="noStrike">
                        <a:latin typeface="Times New Roman"/>
                        <a:ea typeface="Times New Roman"/>
                        <a:cs typeface="Times New Roman"/>
                        <a:sym typeface="Times New Roman"/>
                      </a:endParaRPr>
                    </a:p>
                  </a:txBody>
                  <a:tcPr marT="34300" marB="34300" marR="68600" marL="68600"/>
                </a:tc>
              </a:tr>
              <a:tr h="517350">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2</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Maharajas’ Express</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IRCTC</a:t>
                      </a:r>
                      <a:endParaRPr sz="1800" u="none" cap="none" strike="noStrike">
                        <a:latin typeface="Times New Roman"/>
                        <a:ea typeface="Times New Roman"/>
                        <a:cs typeface="Times New Roman"/>
                        <a:sym typeface="Times New Roman"/>
                      </a:endParaRPr>
                    </a:p>
                  </a:txBody>
                  <a:tcPr marT="34300" marB="34300" marR="68600" marL="68600"/>
                </a:tc>
              </a:tr>
              <a:tr h="517350">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3.</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Deccan Odyssey</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MTDC</a:t>
                      </a:r>
                      <a:endParaRPr sz="1800" u="none" cap="none" strike="noStrike">
                        <a:latin typeface="Times New Roman"/>
                        <a:ea typeface="Times New Roman"/>
                        <a:cs typeface="Times New Roman"/>
                        <a:sym typeface="Times New Roman"/>
                      </a:endParaRPr>
                    </a:p>
                  </a:txBody>
                  <a:tcPr marT="34300" marB="34300" marR="68600" marL="68600"/>
                </a:tc>
              </a:tr>
              <a:tr h="517350">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4</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Golden Chariot</a:t>
                      </a:r>
                      <a:endParaRPr sz="18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None/>
                      </a:pPr>
                      <a:r>
                        <a:rPr lang="en-US" sz="1800" u="none" cap="none" strike="noStrike">
                          <a:latin typeface="Times New Roman"/>
                          <a:ea typeface="Times New Roman"/>
                          <a:cs typeface="Times New Roman"/>
                          <a:sym typeface="Times New Roman"/>
                        </a:rPr>
                        <a:t>KSTDC</a:t>
                      </a:r>
                      <a:endParaRPr sz="1800" u="none" cap="none" strike="noStrike">
                        <a:latin typeface="Times New Roman"/>
                        <a:ea typeface="Times New Roman"/>
                        <a:cs typeface="Times New Roman"/>
                        <a:sym typeface="Times New Roman"/>
                      </a:endParaRPr>
                    </a:p>
                  </a:txBody>
                  <a:tcPr marT="34300" marB="34300" marR="68600" marL="68600"/>
                </a:tc>
              </a:tr>
            </a:tbl>
          </a:graphicData>
        </a:graphic>
      </p:graphicFrame>
      <p:sp>
        <p:nvSpPr>
          <p:cNvPr id="117" name="Google Shape;117;g1f9f8694917_0_215"/>
          <p:cNvSpPr/>
          <p:nvPr>
            <p:ph idx="12" type="sldNum"/>
          </p:nvPr>
        </p:nvSpPr>
        <p:spPr>
          <a:xfrm>
            <a:off x="8452104" y="4657725"/>
            <a:ext cx="457200" cy="342900"/>
          </a:xfrm>
          <a:prstGeom prst="ellipse">
            <a:avLst/>
          </a:prstGeom>
          <a:noFill/>
          <a:ln>
            <a:noFill/>
          </a:ln>
        </p:spPr>
        <p:txBody>
          <a:bodyPr anchorCtr="1" anchor="ctr" bIns="0" lIns="0" spcFirstLastPara="1" rIns="0" wrap="square" tIns="0">
            <a:normAutofit/>
          </a:bodyPr>
          <a:lstStyle/>
          <a:p>
            <a:pPr indent="0" lvl="0" marL="0" marR="0" rtl="0" algn="r">
              <a:lnSpc>
                <a:spcPct val="100000"/>
              </a:lnSpc>
              <a:spcBef>
                <a:spcPts val="0"/>
              </a:spcBef>
              <a:spcAft>
                <a:spcPts val="0"/>
              </a:spcAft>
              <a:buClr>
                <a:srgbClr val="000000"/>
              </a:buClr>
              <a:buSzPts val="1000"/>
              <a:buFont typeface="Arial"/>
              <a:buNone/>
            </a:pPr>
            <a:fld id="{00000000-1234-1234-1234-123412341234}" type="slidenum">
              <a:rPr lang="en-US" sz="1000">
                <a:solidFill>
                  <a:schemeClr val="dk2"/>
                </a:solidFill>
                <a:latin typeface="Arial"/>
                <a:ea typeface="Arial"/>
                <a:cs typeface="Arial"/>
                <a:sym typeface="Arial"/>
              </a:rPr>
              <a:t>‹#›</a:t>
            </a:fld>
            <a:endParaRPr sz="1000">
              <a:solidFill>
                <a:schemeClr val="dk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AM T&amp;C</dc:creator>
</cp:coreProperties>
</file>